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1" r:id="rId5"/>
    <p:sldMasterId id="2147483763" r:id="rId6"/>
  </p:sldMasterIdLst>
  <p:notesMasterIdLst>
    <p:notesMasterId r:id="rId61"/>
  </p:notesMasterIdLst>
  <p:handoutMasterIdLst>
    <p:handoutMasterId r:id="rId62"/>
  </p:handoutMasterIdLst>
  <p:sldIdLst>
    <p:sldId id="510" r:id="rId7"/>
    <p:sldId id="526" r:id="rId8"/>
    <p:sldId id="491" r:id="rId9"/>
    <p:sldId id="494" r:id="rId10"/>
    <p:sldId id="527" r:id="rId11"/>
    <p:sldId id="529" r:id="rId12"/>
    <p:sldId id="530" r:id="rId13"/>
    <p:sldId id="531" r:id="rId14"/>
    <p:sldId id="532" r:id="rId15"/>
    <p:sldId id="534" r:id="rId16"/>
    <p:sldId id="535" r:id="rId17"/>
    <p:sldId id="480" r:id="rId18"/>
    <p:sldId id="540" r:id="rId19"/>
    <p:sldId id="536" r:id="rId20"/>
    <p:sldId id="539" r:id="rId21"/>
    <p:sldId id="542" r:id="rId22"/>
    <p:sldId id="541" r:id="rId23"/>
    <p:sldId id="543" r:id="rId24"/>
    <p:sldId id="544" r:id="rId25"/>
    <p:sldId id="545" r:id="rId26"/>
    <p:sldId id="488"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2" r:id="rId43"/>
    <p:sldId id="563" r:id="rId44"/>
    <p:sldId id="565" r:id="rId45"/>
    <p:sldId id="579" r:id="rId46"/>
    <p:sldId id="566" r:id="rId47"/>
    <p:sldId id="567" r:id="rId48"/>
    <p:sldId id="568" r:id="rId49"/>
    <p:sldId id="569" r:id="rId50"/>
    <p:sldId id="570" r:id="rId51"/>
    <p:sldId id="571" r:id="rId52"/>
    <p:sldId id="572" r:id="rId53"/>
    <p:sldId id="573" r:id="rId54"/>
    <p:sldId id="574" r:id="rId55"/>
    <p:sldId id="575" r:id="rId56"/>
    <p:sldId id="576" r:id="rId57"/>
    <p:sldId id="577" r:id="rId58"/>
    <p:sldId id="580" r:id="rId59"/>
    <p:sldId id="57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örre - multipurpose template" id="{2D78C04B-A168-479C-9541-E3B6372F0BA9}">
          <p14:sldIdLst>
            <p14:sldId id="510"/>
            <p14:sldId id="526"/>
            <p14:sldId id="491"/>
            <p14:sldId id="494"/>
            <p14:sldId id="527"/>
            <p14:sldId id="529"/>
            <p14:sldId id="530"/>
            <p14:sldId id="531"/>
            <p14:sldId id="532"/>
            <p14:sldId id="534"/>
            <p14:sldId id="535"/>
            <p14:sldId id="480"/>
            <p14:sldId id="540"/>
            <p14:sldId id="536"/>
            <p14:sldId id="539"/>
            <p14:sldId id="542"/>
            <p14:sldId id="541"/>
            <p14:sldId id="543"/>
            <p14:sldId id="544"/>
            <p14:sldId id="545"/>
            <p14:sldId id="488"/>
            <p14:sldId id="546"/>
            <p14:sldId id="547"/>
            <p14:sldId id="548"/>
            <p14:sldId id="549"/>
            <p14:sldId id="550"/>
            <p14:sldId id="551"/>
            <p14:sldId id="552"/>
            <p14:sldId id="553"/>
            <p14:sldId id="554"/>
            <p14:sldId id="555"/>
            <p14:sldId id="556"/>
            <p14:sldId id="557"/>
            <p14:sldId id="558"/>
            <p14:sldId id="559"/>
            <p14:sldId id="560"/>
            <p14:sldId id="562"/>
            <p14:sldId id="563"/>
            <p14:sldId id="565"/>
            <p14:sldId id="579"/>
            <p14:sldId id="566"/>
            <p14:sldId id="567"/>
            <p14:sldId id="568"/>
            <p14:sldId id="569"/>
            <p14:sldId id="570"/>
            <p14:sldId id="571"/>
            <p14:sldId id="572"/>
            <p14:sldId id="573"/>
            <p14:sldId id="574"/>
            <p14:sldId id="575"/>
            <p14:sldId id="576"/>
            <p14:sldId id="577"/>
            <p14:sldId id="580"/>
            <p14:sldId id="578"/>
          </p14:sldIdLst>
        </p14:section>
        <p14:section name="Showeet" id="{B016801F-B1C1-4CFC-BB13-EBCF68D5DA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20"/>
    <a:srgbClr val="D0E546"/>
    <a:srgbClr val="00ACED"/>
    <a:srgbClr val="E4E6E5"/>
    <a:srgbClr val="DC4A3D"/>
    <a:srgbClr val="000000"/>
    <a:srgbClr val="324D5E"/>
    <a:srgbClr val="46474B"/>
    <a:srgbClr val="C8DB46"/>
    <a:srgbClr val="191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8B13D-69DC-44A6-A15D-AC6FF63D34FA}" v="125" dt="2022-06-13T17:26:02.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7" autoAdjust="0"/>
    <p:restoredTop sz="90141" autoAdjust="0"/>
  </p:normalViewPr>
  <p:slideViewPr>
    <p:cSldViewPr snapToGrid="0">
      <p:cViewPr varScale="1">
        <p:scale>
          <a:sx n="74" d="100"/>
          <a:sy n="74" d="100"/>
        </p:scale>
        <p:origin x="1008" y="91"/>
      </p:cViewPr>
      <p:guideLst/>
    </p:cSldViewPr>
  </p:slideViewPr>
  <p:notesTextViewPr>
    <p:cViewPr>
      <p:scale>
        <a:sx n="1" d="1"/>
        <a:sy n="1" d="1"/>
      </p:scale>
      <p:origin x="0" y="0"/>
    </p:cViewPr>
  </p:notesTextViewPr>
  <p:sorterViewPr>
    <p:cViewPr>
      <p:scale>
        <a:sx n="100" d="100"/>
        <a:sy n="100" d="100"/>
      </p:scale>
      <p:origin x="0" y="-648"/>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6/14/2022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4082431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234700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319630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12</a:t>
            </a:fld>
            <a:endParaRPr lang="en-US"/>
          </a:p>
        </p:txBody>
      </p:sp>
    </p:spTree>
    <p:extLst>
      <p:ext uri="{BB962C8B-B14F-4D97-AF65-F5344CB8AC3E}">
        <p14:creationId xmlns:p14="http://schemas.microsoft.com/office/powerpoint/2010/main" val="10693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13</a:t>
            </a:fld>
            <a:endParaRPr lang="en-US"/>
          </a:p>
        </p:txBody>
      </p:sp>
    </p:spTree>
    <p:extLst>
      <p:ext uri="{BB962C8B-B14F-4D97-AF65-F5344CB8AC3E}">
        <p14:creationId xmlns:p14="http://schemas.microsoft.com/office/powerpoint/2010/main" val="193929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14</a:t>
            </a:fld>
            <a:endParaRPr lang="en-US"/>
          </a:p>
        </p:txBody>
      </p:sp>
    </p:spTree>
    <p:extLst>
      <p:ext uri="{BB962C8B-B14F-4D97-AF65-F5344CB8AC3E}">
        <p14:creationId xmlns:p14="http://schemas.microsoft.com/office/powerpoint/2010/main" val="217458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15</a:t>
            </a:fld>
            <a:endParaRPr lang="en-US"/>
          </a:p>
        </p:txBody>
      </p:sp>
    </p:spTree>
    <p:extLst>
      <p:ext uri="{BB962C8B-B14F-4D97-AF65-F5344CB8AC3E}">
        <p14:creationId xmlns:p14="http://schemas.microsoft.com/office/powerpoint/2010/main" val="1934398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176073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17</a:t>
            </a:fld>
            <a:endParaRPr lang="en-US"/>
          </a:p>
        </p:txBody>
      </p:sp>
    </p:spTree>
    <p:extLst>
      <p:ext uri="{BB962C8B-B14F-4D97-AF65-F5344CB8AC3E}">
        <p14:creationId xmlns:p14="http://schemas.microsoft.com/office/powerpoint/2010/main" val="302379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18</a:t>
            </a:fld>
            <a:endParaRPr lang="en-US"/>
          </a:p>
        </p:txBody>
      </p:sp>
    </p:spTree>
    <p:extLst>
      <p:ext uri="{BB962C8B-B14F-4D97-AF65-F5344CB8AC3E}">
        <p14:creationId xmlns:p14="http://schemas.microsoft.com/office/powerpoint/2010/main" val="43893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19</a:t>
            </a:fld>
            <a:endParaRPr lang="en-US"/>
          </a:p>
        </p:txBody>
      </p:sp>
    </p:spTree>
    <p:extLst>
      <p:ext uri="{BB962C8B-B14F-4D97-AF65-F5344CB8AC3E}">
        <p14:creationId xmlns:p14="http://schemas.microsoft.com/office/powerpoint/2010/main" val="95959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162604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20</a:t>
            </a:fld>
            <a:endParaRPr lang="en-US"/>
          </a:p>
        </p:txBody>
      </p:sp>
    </p:spTree>
    <p:extLst>
      <p:ext uri="{BB962C8B-B14F-4D97-AF65-F5344CB8AC3E}">
        <p14:creationId xmlns:p14="http://schemas.microsoft.com/office/powerpoint/2010/main" val="301124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21</a:t>
            </a:fld>
            <a:endParaRPr lang="en-US"/>
          </a:p>
        </p:txBody>
      </p:sp>
    </p:spTree>
    <p:extLst>
      <p:ext uri="{BB962C8B-B14F-4D97-AF65-F5344CB8AC3E}">
        <p14:creationId xmlns:p14="http://schemas.microsoft.com/office/powerpoint/2010/main" val="311782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22</a:t>
            </a:fld>
            <a:endParaRPr lang="en-US"/>
          </a:p>
        </p:txBody>
      </p:sp>
    </p:spTree>
    <p:extLst>
      <p:ext uri="{BB962C8B-B14F-4D97-AF65-F5344CB8AC3E}">
        <p14:creationId xmlns:p14="http://schemas.microsoft.com/office/powerpoint/2010/main" val="3327327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23</a:t>
            </a:fld>
            <a:endParaRPr lang="en-US"/>
          </a:p>
        </p:txBody>
      </p:sp>
    </p:spTree>
    <p:extLst>
      <p:ext uri="{BB962C8B-B14F-4D97-AF65-F5344CB8AC3E}">
        <p14:creationId xmlns:p14="http://schemas.microsoft.com/office/powerpoint/2010/main" val="125041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24</a:t>
            </a:fld>
            <a:endParaRPr lang="en-US"/>
          </a:p>
        </p:txBody>
      </p:sp>
    </p:spTree>
    <p:extLst>
      <p:ext uri="{BB962C8B-B14F-4D97-AF65-F5344CB8AC3E}">
        <p14:creationId xmlns:p14="http://schemas.microsoft.com/office/powerpoint/2010/main" val="806624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25</a:t>
            </a:fld>
            <a:endParaRPr lang="en-US"/>
          </a:p>
        </p:txBody>
      </p:sp>
    </p:spTree>
    <p:extLst>
      <p:ext uri="{BB962C8B-B14F-4D97-AF65-F5344CB8AC3E}">
        <p14:creationId xmlns:p14="http://schemas.microsoft.com/office/powerpoint/2010/main" val="130890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26</a:t>
            </a:fld>
            <a:endParaRPr lang="en-US"/>
          </a:p>
        </p:txBody>
      </p:sp>
    </p:spTree>
    <p:extLst>
      <p:ext uri="{BB962C8B-B14F-4D97-AF65-F5344CB8AC3E}">
        <p14:creationId xmlns:p14="http://schemas.microsoft.com/office/powerpoint/2010/main" val="35080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27</a:t>
            </a:fld>
            <a:endParaRPr lang="en-US"/>
          </a:p>
        </p:txBody>
      </p:sp>
    </p:spTree>
    <p:extLst>
      <p:ext uri="{BB962C8B-B14F-4D97-AF65-F5344CB8AC3E}">
        <p14:creationId xmlns:p14="http://schemas.microsoft.com/office/powerpoint/2010/main" val="32591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28</a:t>
            </a:fld>
            <a:endParaRPr lang="en-US"/>
          </a:p>
        </p:txBody>
      </p:sp>
    </p:spTree>
    <p:extLst>
      <p:ext uri="{BB962C8B-B14F-4D97-AF65-F5344CB8AC3E}">
        <p14:creationId xmlns:p14="http://schemas.microsoft.com/office/powerpoint/2010/main" val="1015592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29</a:t>
            </a:fld>
            <a:endParaRPr lang="en-US"/>
          </a:p>
        </p:txBody>
      </p:sp>
    </p:spTree>
    <p:extLst>
      <p:ext uri="{BB962C8B-B14F-4D97-AF65-F5344CB8AC3E}">
        <p14:creationId xmlns:p14="http://schemas.microsoft.com/office/powerpoint/2010/main" val="369158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348281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30</a:t>
            </a:fld>
            <a:endParaRPr lang="en-US"/>
          </a:p>
        </p:txBody>
      </p:sp>
    </p:spTree>
    <p:extLst>
      <p:ext uri="{BB962C8B-B14F-4D97-AF65-F5344CB8AC3E}">
        <p14:creationId xmlns:p14="http://schemas.microsoft.com/office/powerpoint/2010/main" val="397910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31</a:t>
            </a:fld>
            <a:endParaRPr lang="en-US"/>
          </a:p>
        </p:txBody>
      </p:sp>
    </p:spTree>
    <p:extLst>
      <p:ext uri="{BB962C8B-B14F-4D97-AF65-F5344CB8AC3E}">
        <p14:creationId xmlns:p14="http://schemas.microsoft.com/office/powerpoint/2010/main" val="3878207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32</a:t>
            </a:fld>
            <a:endParaRPr lang="en-US"/>
          </a:p>
        </p:txBody>
      </p:sp>
    </p:spTree>
    <p:extLst>
      <p:ext uri="{BB962C8B-B14F-4D97-AF65-F5344CB8AC3E}">
        <p14:creationId xmlns:p14="http://schemas.microsoft.com/office/powerpoint/2010/main" val="3221251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33</a:t>
            </a:fld>
            <a:endParaRPr lang="en-US"/>
          </a:p>
        </p:txBody>
      </p:sp>
    </p:spTree>
    <p:extLst>
      <p:ext uri="{BB962C8B-B14F-4D97-AF65-F5344CB8AC3E}">
        <p14:creationId xmlns:p14="http://schemas.microsoft.com/office/powerpoint/2010/main" val="53255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34</a:t>
            </a:fld>
            <a:endParaRPr lang="en-US"/>
          </a:p>
        </p:txBody>
      </p:sp>
    </p:spTree>
    <p:extLst>
      <p:ext uri="{BB962C8B-B14F-4D97-AF65-F5344CB8AC3E}">
        <p14:creationId xmlns:p14="http://schemas.microsoft.com/office/powerpoint/2010/main" val="522986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35</a:t>
            </a:fld>
            <a:endParaRPr lang="en-US"/>
          </a:p>
        </p:txBody>
      </p:sp>
    </p:spTree>
    <p:extLst>
      <p:ext uri="{BB962C8B-B14F-4D97-AF65-F5344CB8AC3E}">
        <p14:creationId xmlns:p14="http://schemas.microsoft.com/office/powerpoint/2010/main" val="3236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36</a:t>
            </a:fld>
            <a:endParaRPr lang="en-US"/>
          </a:p>
        </p:txBody>
      </p:sp>
    </p:spTree>
    <p:extLst>
      <p:ext uri="{BB962C8B-B14F-4D97-AF65-F5344CB8AC3E}">
        <p14:creationId xmlns:p14="http://schemas.microsoft.com/office/powerpoint/2010/main" val="2490276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37</a:t>
            </a:fld>
            <a:endParaRPr lang="en-US"/>
          </a:p>
        </p:txBody>
      </p:sp>
    </p:spTree>
    <p:extLst>
      <p:ext uri="{BB962C8B-B14F-4D97-AF65-F5344CB8AC3E}">
        <p14:creationId xmlns:p14="http://schemas.microsoft.com/office/powerpoint/2010/main" val="357823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38</a:t>
            </a:fld>
            <a:endParaRPr lang="en-US"/>
          </a:p>
        </p:txBody>
      </p:sp>
    </p:spTree>
    <p:extLst>
      <p:ext uri="{BB962C8B-B14F-4D97-AF65-F5344CB8AC3E}">
        <p14:creationId xmlns:p14="http://schemas.microsoft.com/office/powerpoint/2010/main" val="3798893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39</a:t>
            </a:fld>
            <a:endParaRPr lang="en-US"/>
          </a:p>
        </p:txBody>
      </p:sp>
    </p:spTree>
    <p:extLst>
      <p:ext uri="{BB962C8B-B14F-4D97-AF65-F5344CB8AC3E}">
        <p14:creationId xmlns:p14="http://schemas.microsoft.com/office/powerpoint/2010/main" val="219027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682524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40</a:t>
            </a:fld>
            <a:endParaRPr lang="en-US"/>
          </a:p>
        </p:txBody>
      </p:sp>
    </p:spTree>
    <p:extLst>
      <p:ext uri="{BB962C8B-B14F-4D97-AF65-F5344CB8AC3E}">
        <p14:creationId xmlns:p14="http://schemas.microsoft.com/office/powerpoint/2010/main" val="4210319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41</a:t>
            </a:fld>
            <a:endParaRPr lang="en-US"/>
          </a:p>
        </p:txBody>
      </p:sp>
    </p:spTree>
    <p:extLst>
      <p:ext uri="{BB962C8B-B14F-4D97-AF65-F5344CB8AC3E}">
        <p14:creationId xmlns:p14="http://schemas.microsoft.com/office/powerpoint/2010/main" val="2941079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42</a:t>
            </a:fld>
            <a:endParaRPr lang="en-US"/>
          </a:p>
        </p:txBody>
      </p:sp>
    </p:spTree>
    <p:extLst>
      <p:ext uri="{BB962C8B-B14F-4D97-AF65-F5344CB8AC3E}">
        <p14:creationId xmlns:p14="http://schemas.microsoft.com/office/powerpoint/2010/main" val="218085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43</a:t>
            </a:fld>
            <a:endParaRPr lang="en-US"/>
          </a:p>
        </p:txBody>
      </p:sp>
    </p:spTree>
    <p:extLst>
      <p:ext uri="{BB962C8B-B14F-4D97-AF65-F5344CB8AC3E}">
        <p14:creationId xmlns:p14="http://schemas.microsoft.com/office/powerpoint/2010/main" val="832867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44</a:t>
            </a:fld>
            <a:endParaRPr lang="en-US"/>
          </a:p>
        </p:txBody>
      </p:sp>
    </p:spTree>
    <p:extLst>
      <p:ext uri="{BB962C8B-B14F-4D97-AF65-F5344CB8AC3E}">
        <p14:creationId xmlns:p14="http://schemas.microsoft.com/office/powerpoint/2010/main" val="343043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45</a:t>
            </a:fld>
            <a:endParaRPr lang="en-US"/>
          </a:p>
        </p:txBody>
      </p:sp>
    </p:spTree>
    <p:extLst>
      <p:ext uri="{BB962C8B-B14F-4D97-AF65-F5344CB8AC3E}">
        <p14:creationId xmlns:p14="http://schemas.microsoft.com/office/powerpoint/2010/main" val="2097422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46</a:t>
            </a:fld>
            <a:endParaRPr lang="en-US"/>
          </a:p>
        </p:txBody>
      </p:sp>
    </p:spTree>
    <p:extLst>
      <p:ext uri="{BB962C8B-B14F-4D97-AF65-F5344CB8AC3E}">
        <p14:creationId xmlns:p14="http://schemas.microsoft.com/office/powerpoint/2010/main" val="6892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47</a:t>
            </a:fld>
            <a:endParaRPr lang="en-US"/>
          </a:p>
        </p:txBody>
      </p:sp>
    </p:spTree>
    <p:extLst>
      <p:ext uri="{BB962C8B-B14F-4D97-AF65-F5344CB8AC3E}">
        <p14:creationId xmlns:p14="http://schemas.microsoft.com/office/powerpoint/2010/main" val="3685282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48</a:t>
            </a:fld>
            <a:endParaRPr lang="en-US"/>
          </a:p>
        </p:txBody>
      </p:sp>
    </p:spTree>
    <p:extLst>
      <p:ext uri="{BB962C8B-B14F-4D97-AF65-F5344CB8AC3E}">
        <p14:creationId xmlns:p14="http://schemas.microsoft.com/office/powerpoint/2010/main" val="271187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49</a:t>
            </a:fld>
            <a:endParaRPr lang="en-US"/>
          </a:p>
        </p:txBody>
      </p:sp>
    </p:spTree>
    <p:extLst>
      <p:ext uri="{BB962C8B-B14F-4D97-AF65-F5344CB8AC3E}">
        <p14:creationId xmlns:p14="http://schemas.microsoft.com/office/powerpoint/2010/main" val="170502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284732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50</a:t>
            </a:fld>
            <a:endParaRPr lang="en-US"/>
          </a:p>
        </p:txBody>
      </p:sp>
    </p:spTree>
    <p:extLst>
      <p:ext uri="{BB962C8B-B14F-4D97-AF65-F5344CB8AC3E}">
        <p14:creationId xmlns:p14="http://schemas.microsoft.com/office/powerpoint/2010/main" val="1888440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51</a:t>
            </a:fld>
            <a:endParaRPr lang="en-US"/>
          </a:p>
        </p:txBody>
      </p:sp>
    </p:spTree>
    <p:extLst>
      <p:ext uri="{BB962C8B-B14F-4D97-AF65-F5344CB8AC3E}">
        <p14:creationId xmlns:p14="http://schemas.microsoft.com/office/powerpoint/2010/main" val="2229535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52</a:t>
            </a:fld>
            <a:endParaRPr lang="en-US"/>
          </a:p>
        </p:txBody>
      </p:sp>
    </p:spTree>
    <p:extLst>
      <p:ext uri="{BB962C8B-B14F-4D97-AF65-F5344CB8AC3E}">
        <p14:creationId xmlns:p14="http://schemas.microsoft.com/office/powerpoint/2010/main" val="4123206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54</a:t>
            </a:fld>
            <a:endParaRPr lang="en-US"/>
          </a:p>
        </p:txBody>
      </p:sp>
    </p:spTree>
    <p:extLst>
      <p:ext uri="{BB962C8B-B14F-4D97-AF65-F5344CB8AC3E}">
        <p14:creationId xmlns:p14="http://schemas.microsoft.com/office/powerpoint/2010/main" val="56947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62430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283275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5156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219272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621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62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33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19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664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9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602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40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1340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6976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4195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40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1453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156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281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74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876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7885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6405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0785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94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221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8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716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1978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3398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5743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7981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846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89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343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2819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87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2133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4603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009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2875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80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9844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2460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3107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296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7771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12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7073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06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871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88192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6068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4869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069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5211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3890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20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48952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47549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684114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150841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98066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256673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15234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8827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pinterest.com/showeet" TargetMode="External"/><Relationship Id="rId13" Type="http://schemas.openxmlformats.org/officeDocument/2006/relationships/image" Target="../media/image8.png"/><Relationship Id="rId3" Type="http://schemas.openxmlformats.org/officeDocument/2006/relationships/hyperlink" Target="https://www.facebook.com/pages/Neetwork/240707325947259" TargetMode="External"/><Relationship Id="rId7" Type="http://schemas.openxmlformats.org/officeDocument/2006/relationships/image" Target="../media/image5.png"/><Relationship Id="rId12" Type="http://schemas.openxmlformats.org/officeDocument/2006/relationships/hyperlink" Target="http://linhpham.me/" TargetMode="External"/><Relationship Id="rId2" Type="http://schemas.openxmlformats.org/officeDocument/2006/relationships/theme" Target="../theme/theme2.xml"/><Relationship Id="rId1" Type="http://schemas.openxmlformats.org/officeDocument/2006/relationships/slideLayout" Target="../slideLayouts/slideLayout89.xml"/><Relationship Id="rId6" Type="http://schemas.openxmlformats.org/officeDocument/2006/relationships/hyperlink" Target="http://feeds.feedburner.com/showeet"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twitter.com/showeet"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26370052"/>
      </p:ext>
    </p:extLst>
  </p:cSld>
  <p:clrMap bg1="lt1" tx1="dk1" bg2="lt2" tx2="dk2" accent1="accent1" accent2="accent2" accent3="accent3" accent4="accent4" accent5="accent5" accent6="accent6" hlink="hlink" folHlink="folHlink"/>
  <p:sldLayoutIdLst>
    <p:sldLayoutId id="2147483770" r:id="rId1"/>
    <p:sldLayoutId id="2147483683" r:id="rId2"/>
    <p:sldLayoutId id="2147483760" r:id="rId3"/>
    <p:sldLayoutId id="2147483666" r:id="rId4"/>
    <p:sldLayoutId id="2147483754" r:id="rId5"/>
    <p:sldLayoutId id="2147483756" r:id="rId6"/>
    <p:sldLayoutId id="2147483771" r:id="rId7"/>
    <p:sldLayoutId id="2147483671" r:id="rId8"/>
    <p:sldLayoutId id="2147483750" r:id="rId9"/>
    <p:sldLayoutId id="2147483752" r:id="rId10"/>
    <p:sldLayoutId id="2147483753" r:id="rId11"/>
    <p:sldLayoutId id="2147483755" r:id="rId12"/>
    <p:sldLayoutId id="2147483746" r:id="rId13"/>
    <p:sldLayoutId id="2147483747" r:id="rId14"/>
    <p:sldLayoutId id="2147483748" r:id="rId15"/>
    <p:sldLayoutId id="2147483751" r:id="rId16"/>
    <p:sldLayoutId id="2147483759" r:id="rId17"/>
    <p:sldLayoutId id="2147483757" r:id="rId18"/>
    <p:sldLayoutId id="2147483758" r:id="rId19"/>
    <p:sldLayoutId id="2147483745" r:id="rId20"/>
    <p:sldLayoutId id="2147483744" r:id="rId21"/>
    <p:sldLayoutId id="2147483675" r:id="rId22"/>
    <p:sldLayoutId id="2147483678" r:id="rId23"/>
    <p:sldLayoutId id="2147483690" r:id="rId24"/>
    <p:sldLayoutId id="2147483672" r:id="rId25"/>
    <p:sldLayoutId id="2147483721" r:id="rId26"/>
    <p:sldLayoutId id="2147483677" r:id="rId27"/>
    <p:sldLayoutId id="2147483674" r:id="rId28"/>
    <p:sldLayoutId id="2147483673" r:id="rId29"/>
    <p:sldLayoutId id="2147483676" r:id="rId30"/>
    <p:sldLayoutId id="2147483679" r:id="rId31"/>
    <p:sldLayoutId id="2147483669" r:id="rId32"/>
    <p:sldLayoutId id="2147483668" r:id="rId33"/>
    <p:sldLayoutId id="2147483684" r:id="rId34"/>
    <p:sldLayoutId id="2147483685" r:id="rId35"/>
    <p:sldLayoutId id="2147483686" r:id="rId36"/>
    <p:sldLayoutId id="2147483687" r:id="rId37"/>
    <p:sldLayoutId id="2147483688" r:id="rId38"/>
    <p:sldLayoutId id="2147483689" r:id="rId39"/>
    <p:sldLayoutId id="2147483691" r:id="rId40"/>
    <p:sldLayoutId id="2147483692" r:id="rId41"/>
    <p:sldLayoutId id="2147483698" r:id="rId42"/>
    <p:sldLayoutId id="2147483693" r:id="rId43"/>
    <p:sldLayoutId id="2147483702" r:id="rId44"/>
    <p:sldLayoutId id="2147483695" r:id="rId45"/>
    <p:sldLayoutId id="2147483737" r:id="rId46"/>
    <p:sldLayoutId id="2147483697" r:id="rId47"/>
    <p:sldLayoutId id="2147483701" r:id="rId48"/>
    <p:sldLayoutId id="2147483699" r:id="rId49"/>
    <p:sldLayoutId id="2147483700" r:id="rId50"/>
    <p:sldLayoutId id="2147483704" r:id="rId51"/>
    <p:sldLayoutId id="2147483705" r:id="rId52"/>
    <p:sldLayoutId id="2147483706" r:id="rId53"/>
    <p:sldLayoutId id="2147483707" r:id="rId54"/>
    <p:sldLayoutId id="2147483708" r:id="rId55"/>
    <p:sldLayoutId id="2147483709" r:id="rId56"/>
    <p:sldLayoutId id="2147483710" r:id="rId57"/>
    <p:sldLayoutId id="2147483714" r:id="rId58"/>
    <p:sldLayoutId id="2147483713" r:id="rId59"/>
    <p:sldLayoutId id="2147483715" r:id="rId60"/>
    <p:sldLayoutId id="2147483716" r:id="rId61"/>
    <p:sldLayoutId id="2147483717" r:id="rId62"/>
    <p:sldLayoutId id="2147483718" r:id="rId63"/>
    <p:sldLayoutId id="2147483719" r:id="rId64"/>
    <p:sldLayoutId id="2147483720"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2" r:id="rId74"/>
    <p:sldLayoutId id="2147483730" r:id="rId75"/>
    <p:sldLayoutId id="2147483731" r:id="rId76"/>
    <p:sldLayoutId id="2147483733" r:id="rId77"/>
    <p:sldLayoutId id="2147483734" r:id="rId78"/>
    <p:sldLayoutId id="2147483736" r:id="rId79"/>
    <p:sldLayoutId id="2147483738" r:id="rId80"/>
    <p:sldLayoutId id="2147483739" r:id="rId81"/>
    <p:sldLayoutId id="2147483743" r:id="rId82"/>
    <p:sldLayoutId id="2147483740" r:id="rId83"/>
    <p:sldLayoutId id="2147483741" r:id="rId84"/>
    <p:sldLayoutId id="2147483742" r:id="rId85"/>
    <p:sldLayoutId id="2147483681" r:id="rId86"/>
    <p:sldLayoutId id="2147483703" r:id="rId87"/>
    <p:sldLayoutId id="214748368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dirty="0">
                <a:solidFill>
                  <a:srgbClr val="909DB3"/>
                </a:solidFill>
                <a:latin typeface="Calibri Light" panose="020F0302020204030204" pitchFamily="34" charset="0"/>
              </a:rPr>
              <a:t>Free </a:t>
            </a:r>
            <a:r>
              <a:rPr lang="en-US" sz="4000">
                <a:solidFill>
                  <a:srgbClr val="909DB3"/>
                </a:solidFill>
                <a:latin typeface="Calibri Light" panose="020F0302020204030204" pitchFamily="34" charset="0"/>
              </a:rPr>
              <a:t>creative templates</a:t>
            </a:r>
            <a:r>
              <a:rPr lang="en-US" sz="4000" dirty="0">
                <a:solidFill>
                  <a:srgbClr val="909DB3"/>
                </a:solidFill>
                <a:latin typeface="Calibri Light" panose="020F0302020204030204" pitchFamily="34" charset="0"/>
              </a:rPr>
              <a:t>,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
          </p:cNvPr>
          <p:cNvPicPr>
            <a:picLocks noChangeAspect="1"/>
          </p:cNvPicPr>
          <p:nvPr userDrawn="1"/>
        </p:nvPicPr>
        <p:blipFill>
          <a:blip r:embed="rId13"/>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dirty="0">
                <a:solidFill>
                  <a:prstClr val="white">
                    <a:lumMod val="85000"/>
                  </a:prstClr>
                </a:solidFill>
              </a:rPr>
              <a:t>showeet@ymail.com</a:t>
            </a:r>
          </a:p>
        </p:txBody>
      </p:sp>
      <p:pic>
        <p:nvPicPr>
          <p:cNvPr id="16" name="Picture 15"/>
          <p:cNvPicPr>
            <a:picLocks noChangeAspect="1"/>
          </p:cNvPicPr>
          <p:nvPr userDrawn="1"/>
        </p:nvPicPr>
        <p:blipFill>
          <a:blip r:embed="rId14"/>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3" name="Rectangle 42"/>
          <p:cNvSpPr/>
          <p:nvPr/>
        </p:nvSpPr>
        <p:spPr>
          <a:xfrm>
            <a:off x="0" y="0"/>
            <a:ext cx="12192000" cy="685800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latin typeface="微軟正黑體" panose="020B0604030504040204" pitchFamily="34" charset="-120"/>
                <a:ea typeface="微軟正黑體" panose="020B0604030504040204" pitchFamily="34" charset="-120"/>
              </a:rPr>
              <a:t>資料視覺化</a:t>
            </a:r>
            <a:br>
              <a:rPr lang="en-US" altLang="zh-TW" sz="4400" dirty="0">
                <a:latin typeface="微軟正黑體" panose="020B0604030504040204" pitchFamily="34" charset="-120"/>
                <a:ea typeface="微軟正黑體" panose="020B0604030504040204" pitchFamily="34" charset="-120"/>
              </a:rPr>
            </a:br>
            <a:r>
              <a:rPr lang="zh-TW" altLang="en-US" sz="4400" dirty="0">
                <a:latin typeface="微軟正黑體" panose="020B0604030504040204" pitchFamily="34" charset="-120"/>
                <a:ea typeface="微軟正黑體" panose="020B0604030504040204" pitchFamily="34" charset="-120"/>
              </a:rPr>
              <a:t>第六組</a:t>
            </a:r>
            <a:br>
              <a:rPr lang="en-US" altLang="zh-TW" sz="4400" dirty="0">
                <a:latin typeface="微軟正黑體" panose="020B0604030504040204" pitchFamily="34" charset="-120"/>
                <a:ea typeface="微軟正黑體" panose="020B0604030504040204" pitchFamily="34" charset="-120"/>
              </a:rPr>
            </a:br>
            <a:r>
              <a:rPr lang="en-US" altLang="zh-TW" sz="5400" dirty="0">
                <a:latin typeface="微軟正黑體" panose="020B0604030504040204" pitchFamily="34" charset="-120"/>
                <a:ea typeface="微軟正黑體" panose="020B0604030504040204" pitchFamily="34" charset="-120"/>
              </a:rPr>
              <a:t>YouTube</a:t>
            </a:r>
            <a:r>
              <a:rPr lang="zh-TW" altLang="en-US" sz="5400" dirty="0">
                <a:latin typeface="微軟正黑體" panose="020B0604030504040204" pitchFamily="34" charset="-120"/>
                <a:ea typeface="微軟正黑體" panose="020B0604030504040204" pitchFamily="34" charset="-120"/>
              </a:rPr>
              <a:t>熱門影片趨勢分析</a:t>
            </a:r>
            <a:endParaRPr lang="en-US" sz="5400" dirty="0">
              <a:latin typeface="微軟正黑體" panose="020B0604030504040204" pitchFamily="34" charset="-120"/>
              <a:ea typeface="微軟正黑體" panose="020B0604030504040204" pitchFamily="34" charset="-120"/>
            </a:endParaRPr>
          </a:p>
        </p:txBody>
      </p:sp>
      <p:sp>
        <p:nvSpPr>
          <p:cNvPr id="44" name="Rectangle 43"/>
          <p:cNvSpPr/>
          <p:nvPr/>
        </p:nvSpPr>
        <p:spPr>
          <a:xfrm>
            <a:off x="7831511" y="5925115"/>
            <a:ext cx="4360489" cy="830997"/>
          </a:xfrm>
          <a:prstGeom prst="rect">
            <a:avLst/>
          </a:prstGeom>
        </p:spPr>
        <p:txBody>
          <a:bodyPr wrap="none" anchor="ctr">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資科三甲 </a:t>
            </a:r>
            <a:r>
              <a:rPr lang="en-US" altLang="zh-TW" sz="2400" dirty="0">
                <a:solidFill>
                  <a:schemeClr val="bg1"/>
                </a:solidFill>
                <a:latin typeface="微軟正黑體" panose="020B0604030504040204" pitchFamily="34" charset="-120"/>
                <a:ea typeface="微軟正黑體" panose="020B0604030504040204" pitchFamily="34" charset="-120"/>
              </a:rPr>
              <a:t>A108222040</a:t>
            </a:r>
            <a:r>
              <a:rPr lang="zh-TW" altLang="en-US" sz="2400" dirty="0">
                <a:solidFill>
                  <a:schemeClr val="bg1"/>
                </a:solidFill>
                <a:latin typeface="微軟正黑體" panose="020B0604030504040204" pitchFamily="34" charset="-120"/>
                <a:ea typeface="微軟正黑體" panose="020B0604030504040204" pitchFamily="34" charset="-120"/>
              </a:rPr>
              <a:t> 潘凌徵</a:t>
            </a:r>
            <a:br>
              <a:rPr lang="en-US" altLang="zh-TW" sz="2400" dirty="0">
                <a:solidFill>
                  <a:schemeClr val="bg1"/>
                </a:solidFill>
                <a:latin typeface="微軟正黑體" panose="020B0604030504040204" pitchFamily="34" charset="-120"/>
                <a:ea typeface="微軟正黑體" panose="020B0604030504040204" pitchFamily="34" charset="-120"/>
              </a:rPr>
            </a:br>
            <a:r>
              <a:rPr lang="zh-TW" altLang="en-US" sz="2400" dirty="0">
                <a:solidFill>
                  <a:schemeClr val="bg1"/>
                </a:solidFill>
                <a:latin typeface="微軟正黑體" panose="020B0604030504040204" pitchFamily="34" charset="-120"/>
                <a:ea typeface="微軟正黑體" panose="020B0604030504040204" pitchFamily="34" charset="-120"/>
              </a:rPr>
              <a:t>資管三乙 </a:t>
            </a:r>
            <a:r>
              <a:rPr lang="en-US" altLang="zh-TW" sz="2400" dirty="0">
                <a:solidFill>
                  <a:schemeClr val="bg1"/>
                </a:solidFill>
                <a:latin typeface="微軟正黑體" panose="020B0604030504040204" pitchFamily="34" charset="-120"/>
                <a:ea typeface="微軟正黑體" panose="020B0604030504040204" pitchFamily="34" charset="-120"/>
              </a:rPr>
              <a:t>A108221042</a:t>
            </a:r>
            <a:r>
              <a:rPr lang="zh-TW" altLang="en-US" sz="2400" dirty="0">
                <a:solidFill>
                  <a:schemeClr val="bg1"/>
                </a:solidFill>
                <a:latin typeface="微軟正黑體" panose="020B0604030504040204" pitchFamily="34" charset="-120"/>
                <a:ea typeface="微軟正黑體" panose="020B0604030504040204" pitchFamily="34" charset="-120"/>
              </a:rPr>
              <a:t> 吳姿儀</a:t>
            </a:r>
            <a:endParaRPr lang="en-US" sz="2400"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CEAA1F3-C759-3825-9F25-7DBE79186185}"/>
              </a:ext>
            </a:extLst>
          </p:cNvPr>
          <p:cNvSpPr txBox="1"/>
          <p:nvPr/>
        </p:nvSpPr>
        <p:spPr>
          <a:xfrm>
            <a:off x="13855" y="6433248"/>
            <a:ext cx="3825716" cy="369332"/>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2022/6/14</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6009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10</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altLang="zh-TW" dirty="0">
                <a:solidFill>
                  <a:schemeClr val="bg2">
                    <a:lumMod val="60000"/>
                    <a:lumOff val="40000"/>
                  </a:schemeClr>
                </a:solidFill>
              </a:rPr>
              <a:t>10</a:t>
            </a:r>
            <a:endParaRPr lang="en-US" dirty="0">
              <a:solidFill>
                <a:schemeClr val="bg2">
                  <a:lumMod val="60000"/>
                  <a:lumOff val="40000"/>
                </a:schemeClr>
              </a:solidFill>
            </a:endParaRP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8</a:t>
            </a:r>
            <a:endParaRPr lang="en-US" dirty="0">
              <a:solidFill>
                <a:schemeClr val="bg2">
                  <a:lumMod val="60000"/>
                  <a:lumOff val="40000"/>
                </a:schemeClr>
              </a:solidFill>
            </a:endParaRP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7</a:t>
            </a:r>
            <a:endParaRPr lang="en-US" dirty="0">
              <a:solidFill>
                <a:schemeClr val="bg2">
                  <a:lumMod val="60000"/>
                  <a:lumOff val="40000"/>
                </a:schemeClr>
              </a:solidFill>
            </a:endParaRP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6</a:t>
            </a:r>
            <a:endParaRPr lang="en-US" dirty="0">
              <a:solidFill>
                <a:schemeClr val="bg2">
                  <a:lumMod val="60000"/>
                  <a:lumOff val="40000"/>
                </a:schemeClr>
              </a:solidFill>
            </a:endParaRP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9</a:t>
            </a:r>
            <a:endParaRPr lang="en-US" dirty="0">
              <a:solidFill>
                <a:schemeClr val="bg2">
                  <a:lumMod val="60000"/>
                  <a:lumOff val="40000"/>
                </a:schemeClr>
              </a:solidFill>
            </a:endParaRP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752144"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前十部熱門影片觀看數、喜歡數、不喜歡數、留言數</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254411" y="6086784"/>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標題長度與觀看數的關係</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437831" y="3491737"/>
            <a:ext cx="3170508"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各個國家中影片標題中哪些字最容易出現</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76393"/>
            <a:ext cx="522217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時間軸跟影片類型與觀看數的關係</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9004300" y="3491737"/>
            <a:ext cx="329488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喜歡數、留言數的互相比較</a:t>
            </a:r>
          </a:p>
        </p:txBody>
      </p:sp>
    </p:spTree>
    <p:extLst>
      <p:ext uri="{BB962C8B-B14F-4D97-AF65-F5344CB8AC3E}">
        <p14:creationId xmlns:p14="http://schemas.microsoft.com/office/powerpoint/2010/main" val="127587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4</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資料集說明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42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12</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21076" y="2428059"/>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95481"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705406"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815461"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829505"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676235"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46349"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9987875" y="2071836"/>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051244" y="2417715"/>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341515"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639766"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00603" y="3698845"/>
            <a:ext cx="1321916" cy="10880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15953" y="4048382"/>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20845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325751"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16127"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305300"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18705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13</a:t>
            </a:fld>
            <a:endParaRPr lang="en-US"/>
          </a:p>
        </p:txBody>
      </p:sp>
      <p:pic>
        <p:nvPicPr>
          <p:cNvPr id="4" name="圖片 3">
            <a:extLst>
              <a:ext uri="{FF2B5EF4-FFF2-40B4-BE49-F238E27FC236}">
                <a16:creationId xmlns:a16="http://schemas.microsoft.com/office/drawing/2014/main" id="{13852948-6C56-28F5-E651-42D4A5775534}"/>
              </a:ext>
            </a:extLst>
          </p:cNvPr>
          <p:cNvPicPr>
            <a:picLocks noChangeAspect="1"/>
          </p:cNvPicPr>
          <p:nvPr/>
        </p:nvPicPr>
        <p:blipFill>
          <a:blip r:embed="rId3"/>
          <a:stretch>
            <a:fillRect/>
          </a:stretch>
        </p:blipFill>
        <p:spPr>
          <a:xfrm>
            <a:off x="1626083" y="1339931"/>
            <a:ext cx="8939834" cy="5026618"/>
          </a:xfrm>
          <a:prstGeom prst="rect">
            <a:avLst/>
          </a:prstGeom>
        </p:spPr>
      </p:pic>
    </p:spTree>
    <p:extLst>
      <p:ext uri="{BB962C8B-B14F-4D97-AF65-F5344CB8AC3E}">
        <p14:creationId xmlns:p14="http://schemas.microsoft.com/office/powerpoint/2010/main" val="40587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14</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31467" y="2438450"/>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12353"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622278"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742724"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756768"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748972"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87913"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10258041" y="2061445"/>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300628" y="2407324"/>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227214"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525465"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71011" y="3708680"/>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26253" y="4040819"/>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31236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481616"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47300"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284518"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2" name="乘號 1">
            <a:extLst>
              <a:ext uri="{FF2B5EF4-FFF2-40B4-BE49-F238E27FC236}">
                <a16:creationId xmlns:a16="http://schemas.microsoft.com/office/drawing/2014/main" id="{7C2A210C-96F2-0EFA-4095-DC4D7768F2A4}"/>
              </a:ext>
            </a:extLst>
          </p:cNvPr>
          <p:cNvSpPr/>
          <p:nvPr/>
        </p:nvSpPr>
        <p:spPr>
          <a:xfrm>
            <a:off x="8401467" y="4609793"/>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乘號 37">
            <a:extLst>
              <a:ext uri="{FF2B5EF4-FFF2-40B4-BE49-F238E27FC236}">
                <a16:creationId xmlns:a16="http://schemas.microsoft.com/office/drawing/2014/main" id="{F6A30087-E5CD-B293-1087-21BD378B83D8}"/>
              </a:ext>
            </a:extLst>
          </p:cNvPr>
          <p:cNvSpPr/>
          <p:nvPr/>
        </p:nvSpPr>
        <p:spPr>
          <a:xfrm>
            <a:off x="5325208"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乘號 38">
            <a:extLst>
              <a:ext uri="{FF2B5EF4-FFF2-40B4-BE49-F238E27FC236}">
                <a16:creationId xmlns:a16="http://schemas.microsoft.com/office/drawing/2014/main" id="{001D6A46-E6CA-4E82-E171-D98244888E11}"/>
              </a:ext>
            </a:extLst>
          </p:cNvPr>
          <p:cNvSpPr/>
          <p:nvPr/>
        </p:nvSpPr>
        <p:spPr>
          <a:xfrm>
            <a:off x="2328055" y="4587080"/>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乘號 39">
            <a:extLst>
              <a:ext uri="{FF2B5EF4-FFF2-40B4-BE49-F238E27FC236}">
                <a16:creationId xmlns:a16="http://schemas.microsoft.com/office/drawing/2014/main" id="{D322059E-8DEF-DE64-3201-1C7F7C8988DA}"/>
              </a:ext>
            </a:extLst>
          </p:cNvPr>
          <p:cNvSpPr/>
          <p:nvPr/>
        </p:nvSpPr>
        <p:spPr>
          <a:xfrm>
            <a:off x="-494152"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乘號 40">
            <a:extLst>
              <a:ext uri="{FF2B5EF4-FFF2-40B4-BE49-F238E27FC236}">
                <a16:creationId xmlns:a16="http://schemas.microsoft.com/office/drawing/2014/main" id="{762B34E7-EFEE-F2C6-6211-79E30963D89E}"/>
              </a:ext>
            </a:extLst>
          </p:cNvPr>
          <p:cNvSpPr/>
          <p:nvPr/>
        </p:nvSpPr>
        <p:spPr>
          <a:xfrm>
            <a:off x="1299116" y="312534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075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15</a:t>
            </a:fld>
            <a:endParaRPr lang="en-US"/>
          </a:p>
        </p:txBody>
      </p:sp>
      <p:pic>
        <p:nvPicPr>
          <p:cNvPr id="35" name="圖片 34">
            <a:extLst>
              <a:ext uri="{FF2B5EF4-FFF2-40B4-BE49-F238E27FC236}">
                <a16:creationId xmlns:a16="http://schemas.microsoft.com/office/drawing/2014/main" id="{70D78A0D-21F0-17E9-34B8-82A022C6E295}"/>
              </a:ext>
            </a:extLst>
          </p:cNvPr>
          <p:cNvPicPr>
            <a:picLocks noChangeAspect="1"/>
          </p:cNvPicPr>
          <p:nvPr/>
        </p:nvPicPr>
        <p:blipFill>
          <a:blip r:embed="rId3"/>
          <a:stretch>
            <a:fillRect/>
          </a:stretch>
        </p:blipFill>
        <p:spPr>
          <a:xfrm>
            <a:off x="1471694" y="1273302"/>
            <a:ext cx="9248612" cy="5200236"/>
          </a:xfrm>
          <a:prstGeom prst="rect">
            <a:avLst/>
          </a:prstGeom>
        </p:spPr>
      </p:pic>
      <p:sp>
        <p:nvSpPr>
          <p:cNvPr id="36" name="箭號: 向右 35">
            <a:extLst>
              <a:ext uri="{FF2B5EF4-FFF2-40B4-BE49-F238E27FC236}">
                <a16:creationId xmlns:a16="http://schemas.microsoft.com/office/drawing/2014/main" id="{AD65EBF2-3830-129C-BE67-7D4F07896A5B}"/>
              </a:ext>
            </a:extLst>
          </p:cNvPr>
          <p:cNvSpPr/>
          <p:nvPr/>
        </p:nvSpPr>
        <p:spPr>
          <a:xfrm rot="12742380">
            <a:off x="6586684" y="4126923"/>
            <a:ext cx="1768474" cy="100012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365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5</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程式說明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797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latin typeface="微軟正黑體" panose="020B0604030504040204" pitchFamily="34" charset="-120"/>
                <a:ea typeface="微軟正黑體" panose="020B0604030504040204" pitchFamily="34" charset="-120"/>
              </a:rPr>
              <a:t>Import</a:t>
            </a:r>
            <a:endParaRPr lang="en-US"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17</a:t>
            </a:fld>
            <a:endParaRPr lang="en-US"/>
          </a:p>
        </p:txBody>
      </p:sp>
      <p:pic>
        <p:nvPicPr>
          <p:cNvPr id="6" name="圖片 5" descr="一張含有 文字 的圖片&#10;&#10;自動產生的描述">
            <a:extLst>
              <a:ext uri="{FF2B5EF4-FFF2-40B4-BE49-F238E27FC236}">
                <a16:creationId xmlns:a16="http://schemas.microsoft.com/office/drawing/2014/main" id="{81731E2E-4610-9D06-38D1-78C14903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7" y="1324361"/>
            <a:ext cx="10334625" cy="4852848"/>
          </a:xfrm>
          <a:prstGeom prst="rect">
            <a:avLst/>
          </a:prstGeom>
        </p:spPr>
      </p:pic>
      <p:sp>
        <p:nvSpPr>
          <p:cNvPr id="8" name="文字方塊 7">
            <a:extLst>
              <a:ext uri="{FF2B5EF4-FFF2-40B4-BE49-F238E27FC236}">
                <a16:creationId xmlns:a16="http://schemas.microsoft.com/office/drawing/2014/main" id="{72D442E5-EBCA-BDE8-B559-FD24EA42CA2A}"/>
              </a:ext>
            </a:extLst>
          </p:cNvPr>
          <p:cNvSpPr txBox="1"/>
          <p:nvPr/>
        </p:nvSpPr>
        <p:spPr>
          <a:xfrm>
            <a:off x="1590675" y="2228850"/>
            <a:ext cx="6391275" cy="100965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48472836-4AE2-F2FA-7547-9FDD920F0F04}"/>
              </a:ext>
            </a:extLst>
          </p:cNvPr>
          <p:cNvSpPr txBox="1"/>
          <p:nvPr/>
        </p:nvSpPr>
        <p:spPr>
          <a:xfrm>
            <a:off x="1590674" y="3619500"/>
            <a:ext cx="6391275" cy="2557709"/>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AFE74B8-D6BA-203D-E16B-AA330EECD617}"/>
              </a:ext>
            </a:extLst>
          </p:cNvPr>
          <p:cNvSpPr txBox="1"/>
          <p:nvPr/>
        </p:nvSpPr>
        <p:spPr>
          <a:xfrm>
            <a:off x="1590674" y="4048124"/>
            <a:ext cx="2047876"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082F61F1-66BB-3FF3-0F46-879AB9844333}"/>
              </a:ext>
            </a:extLst>
          </p:cNvPr>
          <p:cNvSpPr txBox="1"/>
          <p:nvPr/>
        </p:nvSpPr>
        <p:spPr>
          <a:xfrm>
            <a:off x="1590673" y="4429123"/>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88B01309-2971-E843-9F5F-FDD0E92CF7F8}"/>
              </a:ext>
            </a:extLst>
          </p:cNvPr>
          <p:cNvSpPr txBox="1"/>
          <p:nvPr/>
        </p:nvSpPr>
        <p:spPr>
          <a:xfrm>
            <a:off x="1590673" y="4733922"/>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Tree>
    <p:extLst>
      <p:ext uri="{BB962C8B-B14F-4D97-AF65-F5344CB8AC3E}">
        <p14:creationId xmlns:p14="http://schemas.microsoft.com/office/powerpoint/2010/main" val="159736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18</a:t>
            </a:fld>
            <a:endParaRPr lang="en-US"/>
          </a:p>
        </p:txBody>
      </p:sp>
      <p:pic>
        <p:nvPicPr>
          <p:cNvPr id="4" name="圖片 3">
            <a:extLst>
              <a:ext uri="{FF2B5EF4-FFF2-40B4-BE49-F238E27FC236}">
                <a16:creationId xmlns:a16="http://schemas.microsoft.com/office/drawing/2014/main" id="{33A0F021-6542-98CA-1B02-D5FC7142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 y="1455863"/>
            <a:ext cx="6353803" cy="5150967"/>
          </a:xfrm>
          <a:prstGeom prst="rect">
            <a:avLst/>
          </a:prstGeom>
        </p:spPr>
      </p:pic>
      <p:sp>
        <p:nvSpPr>
          <p:cNvPr id="5" name="文字方塊 4">
            <a:extLst>
              <a:ext uri="{FF2B5EF4-FFF2-40B4-BE49-F238E27FC236}">
                <a16:creationId xmlns:a16="http://schemas.microsoft.com/office/drawing/2014/main" id="{1F43CC63-1B96-AAF8-1121-6E752DC496CC}"/>
              </a:ext>
            </a:extLst>
          </p:cNvPr>
          <p:cNvSpPr txBox="1"/>
          <p:nvPr/>
        </p:nvSpPr>
        <p:spPr>
          <a:xfrm>
            <a:off x="7362824" y="1590674"/>
            <a:ext cx="4657725" cy="4196405"/>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USA</a:t>
            </a:r>
            <a:r>
              <a:rPr lang="zh-TW" altLang="en-US" dirty="0">
                <a:latin typeface="微軟正黑體" panose="020B0604030504040204" pitchFamily="34" charset="-120"/>
                <a:ea typeface="微軟正黑體" panose="020B0604030504040204" pitchFamily="34" charset="-120"/>
              </a:rPr>
              <a:t>：美國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Canada</a:t>
            </a:r>
            <a:r>
              <a:rPr lang="zh-TW" altLang="en-US" dirty="0">
                <a:latin typeface="微軟正黑體" panose="020B0604030504040204" pitchFamily="34" charset="-120"/>
                <a:ea typeface="微軟正黑體" panose="020B0604030504040204" pitchFamily="34" charset="-120"/>
              </a:rPr>
              <a:t>：加拿大</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Germany</a:t>
            </a:r>
            <a:r>
              <a:rPr lang="zh-TW" altLang="en-US" dirty="0">
                <a:latin typeface="微軟正黑體" panose="020B0604030504040204" pitchFamily="34" charset="-120"/>
                <a:ea typeface="微軟正黑體" panose="020B0604030504040204" pitchFamily="34" charset="-120"/>
              </a:rPr>
              <a:t>：德國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France</a:t>
            </a:r>
            <a:r>
              <a:rPr lang="zh-TW" altLang="en-US" dirty="0">
                <a:latin typeface="微軟正黑體" panose="020B0604030504040204" pitchFamily="34" charset="-120"/>
                <a:ea typeface="微軟正黑體" panose="020B0604030504040204" pitchFamily="34" charset="-120"/>
              </a:rPr>
              <a:t>：法國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United Kingdom</a:t>
            </a:r>
            <a:r>
              <a:rPr lang="zh-TW" altLang="en-US" dirty="0">
                <a:latin typeface="微軟正黑體" panose="020B0604030504040204" pitchFamily="34" charset="-120"/>
                <a:ea typeface="微軟正黑體" panose="020B0604030504040204" pitchFamily="34" charset="-120"/>
              </a:rPr>
              <a:t>：英國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India</a:t>
            </a:r>
            <a:r>
              <a:rPr lang="zh-TW" altLang="en-US" dirty="0">
                <a:latin typeface="微軟正黑體" panose="020B0604030504040204" pitchFamily="34" charset="-120"/>
                <a:ea typeface="微軟正黑體" panose="020B0604030504040204" pitchFamily="34" charset="-120"/>
              </a:rPr>
              <a:t>：印度</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Japan</a:t>
            </a:r>
            <a:r>
              <a:rPr lang="zh-TW" altLang="en-US" dirty="0">
                <a:latin typeface="微軟正黑體" panose="020B0604030504040204" pitchFamily="34" charset="-120"/>
                <a:ea typeface="微軟正黑體" panose="020B0604030504040204" pitchFamily="34" charset="-120"/>
              </a:rPr>
              <a:t>：日本</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South Korea</a:t>
            </a:r>
            <a:r>
              <a:rPr lang="zh-TW" altLang="en-US" dirty="0">
                <a:latin typeface="微軟正黑體" panose="020B0604030504040204" pitchFamily="34" charset="-120"/>
                <a:ea typeface="微軟正黑體" panose="020B0604030504040204" pitchFamily="34" charset="-120"/>
              </a:rPr>
              <a:t>：南韓</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Mexico</a:t>
            </a:r>
            <a:r>
              <a:rPr lang="zh-TW" altLang="en-US" dirty="0">
                <a:latin typeface="微軟正黑體" panose="020B0604030504040204" pitchFamily="34" charset="-120"/>
                <a:ea typeface="微軟正黑體" panose="020B0604030504040204" pitchFamily="34" charset="-120"/>
              </a:rPr>
              <a:t>：墨西哥</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Russia</a:t>
            </a:r>
            <a:r>
              <a:rPr lang="zh-TW" altLang="en-US" dirty="0">
                <a:latin typeface="微軟正黑體" panose="020B0604030504040204" pitchFamily="34" charset="-120"/>
                <a:ea typeface="微軟正黑體" panose="020B0604030504040204" pitchFamily="34" charset="-120"/>
              </a:rPr>
              <a:t>：俄羅斯</a:t>
            </a:r>
          </a:p>
        </p:txBody>
      </p:sp>
    </p:spTree>
    <p:extLst>
      <p:ext uri="{BB962C8B-B14F-4D97-AF65-F5344CB8AC3E}">
        <p14:creationId xmlns:p14="http://schemas.microsoft.com/office/powerpoint/2010/main" val="27129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19</a:t>
            </a:fld>
            <a:endParaRPr lang="en-US"/>
          </a:p>
        </p:txBody>
      </p:sp>
      <p:pic>
        <p:nvPicPr>
          <p:cNvPr id="17" name="圖片 16" descr="一張含有 桌 的圖片&#10;&#10;自動產生的描述">
            <a:extLst>
              <a:ext uri="{FF2B5EF4-FFF2-40B4-BE49-F238E27FC236}">
                <a16:creationId xmlns:a16="http://schemas.microsoft.com/office/drawing/2014/main" id="{86FB30AB-6C6C-1ADF-8E16-BDE684F1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08" y="1265797"/>
            <a:ext cx="302629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圖片 22" descr="一張含有 桌 的圖片&#10;&#10;自動產生的描述">
            <a:extLst>
              <a:ext uri="{FF2B5EF4-FFF2-40B4-BE49-F238E27FC236}">
                <a16:creationId xmlns:a16="http://schemas.microsoft.com/office/drawing/2014/main" id="{6A776DAC-1395-FEA8-AED2-521EDF3CB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10" y="1265797"/>
            <a:ext cx="3026292" cy="5347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圖片 30" descr="一張含有 桌 的圖片&#10;&#10;自動產生的描述">
            <a:extLst>
              <a:ext uri="{FF2B5EF4-FFF2-40B4-BE49-F238E27FC236}">
                <a16:creationId xmlns:a16="http://schemas.microsoft.com/office/drawing/2014/main" id="{BFDD6C0A-7351-1CCD-B609-463DB0C0E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094" y="1258999"/>
            <a:ext cx="327722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527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zh-TW" altLang="en-US" dirty="0">
                <a:latin typeface="微軟正黑體" panose="020B0604030504040204" pitchFamily="34" charset="-120"/>
                <a:ea typeface="微軟正黑體" panose="020B0604030504040204" pitchFamily="34" charset="-120"/>
              </a:rPr>
              <a:t>目錄</a:t>
            </a:r>
            <a:endParaRPr lang="en-US"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sp>
        <p:nvSpPr>
          <p:cNvPr id="95" name="Rectangle 94"/>
          <p:cNvSpPr/>
          <p:nvPr/>
        </p:nvSpPr>
        <p:spPr>
          <a:xfrm>
            <a:off x="664761" y="4029393"/>
            <a:ext cx="1107996"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題目說明</a:t>
            </a:r>
            <a:endParaRPr lang="en-US" dirty="0">
              <a:latin typeface="微軟正黑體" panose="020B0604030504040204" pitchFamily="34" charset="-120"/>
              <a:ea typeface="微軟正黑體" panose="020B0604030504040204" pitchFamily="34" charset="-120"/>
            </a:endParaRPr>
          </a:p>
        </p:txBody>
      </p:sp>
      <p:sp>
        <p:nvSpPr>
          <p:cNvPr id="96" name="Rectangle 95"/>
          <p:cNvSpPr/>
          <p:nvPr/>
        </p:nvSpPr>
        <p:spPr>
          <a:xfrm>
            <a:off x="2974979" y="4088137"/>
            <a:ext cx="1107996"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環境說明</a:t>
            </a:r>
            <a:endParaRPr lang="en-US" dirty="0">
              <a:latin typeface="微軟正黑體" panose="020B0604030504040204" pitchFamily="34" charset="-120"/>
              <a:ea typeface="微軟正黑體" panose="020B0604030504040204" pitchFamily="34" charset="-120"/>
            </a:endParaRPr>
          </a:p>
        </p:txBody>
      </p:sp>
      <p:sp>
        <p:nvSpPr>
          <p:cNvPr id="97" name="Rectangle 96"/>
          <p:cNvSpPr/>
          <p:nvPr/>
        </p:nvSpPr>
        <p:spPr>
          <a:xfrm>
            <a:off x="7968728" y="4124057"/>
            <a:ext cx="1338828"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資料集說明</a:t>
            </a:r>
            <a:endParaRPr lang="en-US" dirty="0">
              <a:latin typeface="微軟正黑體" panose="020B0604030504040204" pitchFamily="34" charset="-120"/>
              <a:ea typeface="微軟正黑體" panose="020B0604030504040204" pitchFamily="34" charset="-120"/>
            </a:endParaRPr>
          </a:p>
        </p:txBody>
      </p:sp>
      <p:sp>
        <p:nvSpPr>
          <p:cNvPr id="98" name="Rectangle 97"/>
          <p:cNvSpPr/>
          <p:nvPr/>
        </p:nvSpPr>
        <p:spPr>
          <a:xfrm>
            <a:off x="5316700" y="4088137"/>
            <a:ext cx="1457147"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分析主題</a:t>
            </a:r>
            <a:endParaRPr lang="en-US" dirty="0">
              <a:latin typeface="微軟正黑體" panose="020B0604030504040204" pitchFamily="34" charset="-120"/>
              <a:ea typeface="微軟正黑體" panose="020B0604030504040204" pitchFamily="34" charset="-120"/>
            </a:endParaRPr>
          </a:p>
        </p:txBody>
      </p:sp>
      <p:sp>
        <p:nvSpPr>
          <p:cNvPr id="99" name="Rectangle 98"/>
          <p:cNvSpPr/>
          <p:nvPr/>
        </p:nvSpPr>
        <p:spPr>
          <a:xfrm>
            <a:off x="10286285" y="4124059"/>
            <a:ext cx="1265079"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程式說明</a:t>
            </a:r>
            <a:endParaRPr lang="en-US" dirty="0">
              <a:latin typeface="微軟正黑體" panose="020B0604030504040204" pitchFamily="34" charset="-120"/>
              <a:ea typeface="微軟正黑體" panose="020B0604030504040204" pitchFamily="34" charset="-120"/>
            </a:endParaRPr>
          </a:p>
        </p:txBody>
      </p:sp>
      <p:sp>
        <p:nvSpPr>
          <p:cNvPr id="25" name="等腰三角形 24">
            <a:extLst>
              <a:ext uri="{FF2B5EF4-FFF2-40B4-BE49-F238E27FC236}">
                <a16:creationId xmlns:a16="http://schemas.microsoft.com/office/drawing/2014/main" id="{F6AD0BCF-8B88-AF47-D18F-2D5CAB3B5A5F}"/>
              </a:ext>
            </a:extLst>
          </p:cNvPr>
          <p:cNvSpPr/>
          <p:nvPr/>
        </p:nvSpPr>
        <p:spPr>
          <a:xfrm>
            <a:off x="42818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等腰三角形 116">
            <a:extLst>
              <a:ext uri="{FF2B5EF4-FFF2-40B4-BE49-F238E27FC236}">
                <a16:creationId xmlns:a16="http://schemas.microsoft.com/office/drawing/2014/main" id="{E780155E-C9E4-177B-4812-B04D01665F43}"/>
              </a:ext>
            </a:extLst>
          </p:cNvPr>
          <p:cNvSpPr/>
          <p:nvPr/>
        </p:nvSpPr>
        <p:spPr>
          <a:xfrm>
            <a:off x="2744424"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等腰三角形 117">
            <a:extLst>
              <a:ext uri="{FF2B5EF4-FFF2-40B4-BE49-F238E27FC236}">
                <a16:creationId xmlns:a16="http://schemas.microsoft.com/office/drawing/2014/main" id="{257F3FAF-8FC6-DC6C-5224-2E474DF3C7AD}"/>
              </a:ext>
            </a:extLst>
          </p:cNvPr>
          <p:cNvSpPr/>
          <p:nvPr/>
        </p:nvSpPr>
        <p:spPr>
          <a:xfrm>
            <a:off x="5254700"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等腰三角形 118">
            <a:extLst>
              <a:ext uri="{FF2B5EF4-FFF2-40B4-BE49-F238E27FC236}">
                <a16:creationId xmlns:a16="http://schemas.microsoft.com/office/drawing/2014/main" id="{73F15D48-3C96-40B7-9102-90F38C4E32FF}"/>
              </a:ext>
            </a:extLst>
          </p:cNvPr>
          <p:cNvSpPr/>
          <p:nvPr/>
        </p:nvSpPr>
        <p:spPr>
          <a:xfrm>
            <a:off x="781382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等腰三角形 119">
            <a:extLst>
              <a:ext uri="{FF2B5EF4-FFF2-40B4-BE49-F238E27FC236}">
                <a16:creationId xmlns:a16="http://schemas.microsoft.com/office/drawing/2014/main" id="{C9090C7B-CC21-2F4D-FB70-2F60A974897E}"/>
              </a:ext>
            </a:extLst>
          </p:cNvPr>
          <p:cNvSpPr/>
          <p:nvPr/>
        </p:nvSpPr>
        <p:spPr>
          <a:xfrm>
            <a:off x="10128251"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257AE9A8-3234-1F51-6BCA-95DBCC5FAEEF}"/>
              </a:ext>
            </a:extLst>
          </p:cNvPr>
          <p:cNvSpPr txBox="1"/>
          <p:nvPr/>
        </p:nvSpPr>
        <p:spPr>
          <a:xfrm>
            <a:off x="975872"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1</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1" name="文字方塊 120">
            <a:extLst>
              <a:ext uri="{FF2B5EF4-FFF2-40B4-BE49-F238E27FC236}">
                <a16:creationId xmlns:a16="http://schemas.microsoft.com/office/drawing/2014/main" id="{00CA33E0-53A1-6390-AA20-A579530F1561}"/>
              </a:ext>
            </a:extLst>
          </p:cNvPr>
          <p:cNvSpPr txBox="1"/>
          <p:nvPr/>
        </p:nvSpPr>
        <p:spPr>
          <a:xfrm>
            <a:off x="3292111" y="2891946"/>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2</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2" name="文字方塊 121">
            <a:extLst>
              <a:ext uri="{FF2B5EF4-FFF2-40B4-BE49-F238E27FC236}">
                <a16:creationId xmlns:a16="http://schemas.microsoft.com/office/drawing/2014/main" id="{0B94C5FD-D0F6-2810-7877-D0B3C49D731C}"/>
              </a:ext>
            </a:extLst>
          </p:cNvPr>
          <p:cNvSpPr txBox="1"/>
          <p:nvPr/>
        </p:nvSpPr>
        <p:spPr>
          <a:xfrm>
            <a:off x="5802387"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3</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ADCE989C-DA43-9EA1-E8CE-F936B8637C7E}"/>
              </a:ext>
            </a:extLst>
          </p:cNvPr>
          <p:cNvSpPr txBox="1"/>
          <p:nvPr/>
        </p:nvSpPr>
        <p:spPr>
          <a:xfrm>
            <a:off x="8361512" y="2922348"/>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4</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F7D178F6-20FD-21A4-DDC9-132D824CBA4E}"/>
              </a:ext>
            </a:extLst>
          </p:cNvPr>
          <p:cNvSpPr txBox="1"/>
          <p:nvPr/>
        </p:nvSpPr>
        <p:spPr>
          <a:xfrm>
            <a:off x="10675938" y="2922349"/>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5</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007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500" fill="hold"/>
                                        <p:tgtEl>
                                          <p:spTgt spid="117"/>
                                        </p:tgtEl>
                                        <p:attrNameLst>
                                          <p:attrName>ppt_x</p:attrName>
                                        </p:attrNameLst>
                                      </p:cBhvr>
                                      <p:tavLst>
                                        <p:tav tm="0">
                                          <p:val>
                                            <p:strVal val="#ppt_x"/>
                                          </p:val>
                                        </p:tav>
                                        <p:tav tm="100000">
                                          <p:val>
                                            <p:strVal val="#ppt_x"/>
                                          </p:val>
                                        </p:tav>
                                      </p:tavLst>
                                    </p:anim>
                                    <p:anim calcmode="lin" valueType="num">
                                      <p:cBhvr additive="base">
                                        <p:cTn id="1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fill="hold"/>
                                        <p:tgtEl>
                                          <p:spTgt spid="118"/>
                                        </p:tgtEl>
                                        <p:attrNameLst>
                                          <p:attrName>ppt_x</p:attrName>
                                        </p:attrNameLst>
                                      </p:cBhvr>
                                      <p:tavLst>
                                        <p:tav tm="0">
                                          <p:val>
                                            <p:strVal val="#ppt_x"/>
                                          </p:val>
                                        </p:tav>
                                        <p:tav tm="100000">
                                          <p:val>
                                            <p:strVal val="#ppt_x"/>
                                          </p:val>
                                        </p:tav>
                                      </p:tavLst>
                                    </p:anim>
                                    <p:anim calcmode="lin" valueType="num">
                                      <p:cBhvr additive="base">
                                        <p:cTn id="2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ppt_x"/>
                                          </p:val>
                                        </p:tav>
                                        <p:tav tm="100000">
                                          <p:val>
                                            <p:strVal val="#ppt_x"/>
                                          </p:val>
                                        </p:tav>
                                      </p:tavLst>
                                    </p:anim>
                                    <p:anim calcmode="lin" valueType="num">
                                      <p:cBhvr additive="base">
                                        <p:cTn id="2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additive="base">
                                        <p:cTn id="37" dur="500" fill="hold"/>
                                        <p:tgtEl>
                                          <p:spTgt spid="95"/>
                                        </p:tgtEl>
                                        <p:attrNameLst>
                                          <p:attrName>ppt_x</p:attrName>
                                        </p:attrNameLst>
                                      </p:cBhvr>
                                      <p:tavLst>
                                        <p:tav tm="0">
                                          <p:val>
                                            <p:strVal val="#ppt_x"/>
                                          </p:val>
                                        </p:tav>
                                        <p:tav tm="100000">
                                          <p:val>
                                            <p:strVal val="#ppt_x"/>
                                          </p:val>
                                        </p:tav>
                                      </p:tavLst>
                                    </p:anim>
                                    <p:anim calcmode="lin" valueType="num">
                                      <p:cBhvr additive="base">
                                        <p:cTn id="3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500" fill="hold"/>
                                        <p:tgtEl>
                                          <p:spTgt spid="96"/>
                                        </p:tgtEl>
                                        <p:attrNameLst>
                                          <p:attrName>ppt_x</p:attrName>
                                        </p:attrNameLst>
                                      </p:cBhvr>
                                      <p:tavLst>
                                        <p:tav tm="0">
                                          <p:val>
                                            <p:strVal val="#ppt_x"/>
                                          </p:val>
                                        </p:tav>
                                        <p:tav tm="100000">
                                          <p:val>
                                            <p:strVal val="#ppt_x"/>
                                          </p:val>
                                        </p:tav>
                                      </p:tavLst>
                                    </p:anim>
                                    <p:anim calcmode="lin" valueType="num">
                                      <p:cBhvr additive="base">
                                        <p:cTn id="4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ppt_x"/>
                                          </p:val>
                                        </p:tav>
                                        <p:tav tm="100000">
                                          <p:val>
                                            <p:strVal val="#ppt_x"/>
                                          </p:val>
                                        </p:tav>
                                      </p:tavLst>
                                    </p:anim>
                                    <p:anim calcmode="lin" valueType="num">
                                      <p:cBhvr additive="base">
                                        <p:cTn id="5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9"/>
                                        </p:tgtEl>
                                        <p:attrNameLst>
                                          <p:attrName>style.visibility</p:attrName>
                                        </p:attrNameLst>
                                      </p:cBhvr>
                                      <p:to>
                                        <p:strVal val="visible"/>
                                      </p:to>
                                    </p:set>
                                    <p:anim calcmode="lin" valueType="num">
                                      <p:cBhvr additive="base">
                                        <p:cTn id="61" dur="500" fill="hold"/>
                                        <p:tgtEl>
                                          <p:spTgt spid="99"/>
                                        </p:tgtEl>
                                        <p:attrNameLst>
                                          <p:attrName>ppt_x</p:attrName>
                                        </p:attrNameLst>
                                      </p:cBhvr>
                                      <p:tavLst>
                                        <p:tav tm="0">
                                          <p:val>
                                            <p:strVal val="#ppt_x"/>
                                          </p:val>
                                        </p:tav>
                                        <p:tav tm="100000">
                                          <p:val>
                                            <p:strVal val="#ppt_x"/>
                                          </p:val>
                                        </p:tav>
                                      </p:tavLst>
                                    </p:anim>
                                    <p:anim calcmode="lin" valueType="num">
                                      <p:cBhvr additive="base">
                                        <p:cTn id="6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25" grpId="0" animBg="1"/>
      <p:bldP spid="117" grpId="0" animBg="1"/>
      <p:bldP spid="118" grpId="0" animBg="1"/>
      <p:bldP spid="119" grpId="0" animBg="1"/>
      <p:bldP spid="1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20</a:t>
            </a:fld>
            <a:endParaRPr lang="en-US"/>
          </a:p>
        </p:txBody>
      </p:sp>
      <p:pic>
        <p:nvPicPr>
          <p:cNvPr id="10" name="圖片 9" descr="一張含有 文字, 報紙, 收據 的圖片&#10;&#10;自動產生的描述">
            <a:extLst>
              <a:ext uri="{FF2B5EF4-FFF2-40B4-BE49-F238E27FC236}">
                <a16:creationId xmlns:a16="http://schemas.microsoft.com/office/drawing/2014/main" id="{918EA612-F1DE-14A8-3E5D-257A1037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43" y="1258999"/>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descr="一張含有 桌 的圖片&#10;&#10;自動產生的描述">
            <a:extLst>
              <a:ext uri="{FF2B5EF4-FFF2-40B4-BE49-F238E27FC236}">
                <a16:creationId xmlns:a16="http://schemas.microsoft.com/office/drawing/2014/main" id="{A3B92DC5-229C-8B52-3DDC-979B74443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70" y="1258998"/>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684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21</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知道哪些類型較為熱門</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countplot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071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8EE7FC-B151-1441-F043-0C4ED0AB668A}"/>
              </a:ext>
            </a:extLst>
          </p:cNvPr>
          <p:cNvPicPr>
            <a:picLocks noChangeAspect="1"/>
          </p:cNvPicPr>
          <p:nvPr/>
        </p:nvPicPr>
        <p:blipFill>
          <a:blip r:embed="rId3"/>
          <a:stretch>
            <a:fillRect/>
          </a:stretch>
        </p:blipFill>
        <p:spPr>
          <a:xfrm>
            <a:off x="2273730" y="1310962"/>
            <a:ext cx="7528420" cy="5387374"/>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22</a:t>
            </a:fld>
            <a:endParaRPr lang="en-US"/>
          </a:p>
        </p:txBody>
      </p:sp>
      <p:sp>
        <p:nvSpPr>
          <p:cNvPr id="10" name="文字方塊 9">
            <a:extLst>
              <a:ext uri="{FF2B5EF4-FFF2-40B4-BE49-F238E27FC236}">
                <a16:creationId xmlns:a16="http://schemas.microsoft.com/office/drawing/2014/main" id="{7CA857F9-E4FA-7925-330B-4A7EEE66C93C}"/>
              </a:ext>
            </a:extLst>
          </p:cNvPr>
          <p:cNvSpPr txBox="1"/>
          <p:nvPr/>
        </p:nvSpPr>
        <p:spPr>
          <a:xfrm>
            <a:off x="2856767" y="1726432"/>
            <a:ext cx="2750213" cy="192803"/>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2CE82BD7-A61B-59DE-58D8-A51533F0F564}"/>
              </a:ext>
            </a:extLst>
          </p:cNvPr>
          <p:cNvSpPr txBox="1"/>
          <p:nvPr/>
        </p:nvSpPr>
        <p:spPr>
          <a:xfrm>
            <a:off x="3215472" y="325003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4029A977-6887-634D-2785-CC254AA1F324}"/>
              </a:ext>
            </a:extLst>
          </p:cNvPr>
          <p:cNvSpPr txBox="1"/>
          <p:nvPr/>
        </p:nvSpPr>
        <p:spPr>
          <a:xfrm>
            <a:off x="3215471" y="2992821"/>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3" name="文字方塊 12">
            <a:extLst>
              <a:ext uri="{FF2B5EF4-FFF2-40B4-BE49-F238E27FC236}">
                <a16:creationId xmlns:a16="http://schemas.microsoft.com/office/drawing/2014/main" id="{340CBB25-D5C9-9C9F-C36F-3EABC46D2320}"/>
              </a:ext>
            </a:extLst>
          </p:cNvPr>
          <p:cNvSpPr txBox="1"/>
          <p:nvPr/>
        </p:nvSpPr>
        <p:spPr>
          <a:xfrm>
            <a:off x="3215471" y="352885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2DCC59D8-1AD3-75D4-99C1-F2EA6D340480}"/>
              </a:ext>
            </a:extLst>
          </p:cNvPr>
          <p:cNvSpPr txBox="1"/>
          <p:nvPr/>
        </p:nvSpPr>
        <p:spPr>
          <a:xfrm>
            <a:off x="3215471" y="5216722"/>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5" name="Title 1">
            <a:extLst>
              <a:ext uri="{FF2B5EF4-FFF2-40B4-BE49-F238E27FC236}">
                <a16:creationId xmlns:a16="http://schemas.microsoft.com/office/drawing/2014/main" id="{BD04F546-6051-A8E1-1A27-8F28CFA861EC}"/>
              </a:ext>
            </a:extLst>
          </p:cNvPr>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Tree>
    <p:extLst>
      <p:ext uri="{BB962C8B-B14F-4D97-AF65-F5344CB8AC3E}">
        <p14:creationId xmlns:p14="http://schemas.microsoft.com/office/powerpoint/2010/main" val="6739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知道哪些類型較為多人觀看</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AFD82B22-1AE2-7DF5-77CC-003ADCCBA5FF}"/>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070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93988C0-FBEE-FC73-6ACC-3CA6BF13E99D}"/>
              </a:ext>
            </a:extLst>
          </p:cNvPr>
          <p:cNvPicPr>
            <a:picLocks noChangeAspect="1"/>
          </p:cNvPicPr>
          <p:nvPr/>
        </p:nvPicPr>
        <p:blipFill>
          <a:blip r:embed="rId3"/>
          <a:stretch>
            <a:fillRect/>
          </a:stretch>
        </p:blipFill>
        <p:spPr>
          <a:xfrm>
            <a:off x="1585845" y="1234621"/>
            <a:ext cx="8617698" cy="5428358"/>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24</a:t>
            </a:fld>
            <a:endParaRPr lang="en-US"/>
          </a:p>
        </p:txBody>
      </p:sp>
      <p:sp>
        <p:nvSpPr>
          <p:cNvPr id="15" name="文字方塊 14">
            <a:extLst>
              <a:ext uri="{FF2B5EF4-FFF2-40B4-BE49-F238E27FC236}">
                <a16:creationId xmlns:a16="http://schemas.microsoft.com/office/drawing/2014/main" id="{F5CF78ED-0729-F634-A964-501F39A1DD4B}"/>
              </a:ext>
            </a:extLst>
          </p:cNvPr>
          <p:cNvSpPr txBox="1"/>
          <p:nvPr/>
        </p:nvSpPr>
        <p:spPr>
          <a:xfrm>
            <a:off x="5438083" y="4778897"/>
            <a:ext cx="2328182" cy="11976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F11D2604-577A-899B-0BC0-AF141F4AAE6E}"/>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2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25</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知道哪些頻道產出影片數量多寡</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itle 1">
            <a:extLst>
              <a:ext uri="{FF2B5EF4-FFF2-40B4-BE49-F238E27FC236}">
                <a16:creationId xmlns:a16="http://schemas.microsoft.com/office/drawing/2014/main" id="{4E35B4EB-F779-71DB-B6C7-C571EB6010FA}"/>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5793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8EDA018-756C-B747-129A-C2F70174668A}"/>
              </a:ext>
            </a:extLst>
          </p:cNvPr>
          <p:cNvPicPr>
            <a:picLocks noChangeAspect="1"/>
          </p:cNvPicPr>
          <p:nvPr/>
        </p:nvPicPr>
        <p:blipFill>
          <a:blip r:embed="rId3"/>
          <a:stretch>
            <a:fillRect/>
          </a:stretch>
        </p:blipFill>
        <p:spPr>
          <a:xfrm>
            <a:off x="663979" y="1251610"/>
            <a:ext cx="10662112" cy="512973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26</a:t>
            </a:fld>
            <a:endParaRPr lang="en-US"/>
          </a:p>
        </p:txBody>
      </p:sp>
      <p:sp>
        <p:nvSpPr>
          <p:cNvPr id="8" name="文字方塊 7">
            <a:extLst>
              <a:ext uri="{FF2B5EF4-FFF2-40B4-BE49-F238E27FC236}">
                <a16:creationId xmlns:a16="http://schemas.microsoft.com/office/drawing/2014/main" id="{A28027DF-C489-BAAA-FE3C-E3BF8B1802A2}"/>
              </a:ext>
            </a:extLst>
          </p:cNvPr>
          <p:cNvSpPr txBox="1"/>
          <p:nvPr/>
        </p:nvSpPr>
        <p:spPr>
          <a:xfrm>
            <a:off x="1309322" y="1607565"/>
            <a:ext cx="3925869" cy="2832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0DD68C55-B38E-A6B2-22BB-81173AB80C5B}"/>
              </a:ext>
            </a:extLst>
          </p:cNvPr>
          <p:cNvSpPr txBox="1"/>
          <p:nvPr/>
        </p:nvSpPr>
        <p:spPr>
          <a:xfrm>
            <a:off x="1668025" y="2682910"/>
            <a:ext cx="1868995" cy="378320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cxnSp>
        <p:nvCxnSpPr>
          <p:cNvPr id="7" name="直線單箭頭接點 6">
            <a:extLst>
              <a:ext uri="{FF2B5EF4-FFF2-40B4-BE49-F238E27FC236}">
                <a16:creationId xmlns:a16="http://schemas.microsoft.com/office/drawing/2014/main" id="{44B3A4F1-F4A8-EB1B-C5ED-62E5BF6EF003}"/>
              </a:ext>
            </a:extLst>
          </p:cNvPr>
          <p:cNvCxnSpPr/>
          <p:nvPr/>
        </p:nvCxnSpPr>
        <p:spPr>
          <a:xfrm flipH="1">
            <a:off x="3466681" y="1890803"/>
            <a:ext cx="944545" cy="743578"/>
          </a:xfrm>
          <a:prstGeom prst="straightConnector1">
            <a:avLst/>
          </a:prstGeom>
          <a:ln>
            <a:solidFill>
              <a:schemeClr val="tx1"/>
            </a:solidFill>
            <a:tailEnd type="triangle"/>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1" name="Title 1">
            <a:extLst>
              <a:ext uri="{FF2B5EF4-FFF2-40B4-BE49-F238E27FC236}">
                <a16:creationId xmlns:a16="http://schemas.microsoft.com/office/drawing/2014/main" id="{5A70D0A6-CB6B-F9DC-1D55-40258E34222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93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751DAD2-E0D2-2960-7802-08ECBA8635D2}"/>
              </a:ext>
            </a:extLst>
          </p:cNvPr>
          <p:cNvPicPr>
            <a:picLocks noChangeAspect="1"/>
          </p:cNvPicPr>
          <p:nvPr/>
        </p:nvPicPr>
        <p:blipFill>
          <a:blip r:embed="rId3"/>
          <a:stretch>
            <a:fillRect/>
          </a:stretch>
        </p:blipFill>
        <p:spPr>
          <a:xfrm>
            <a:off x="1472947" y="1185220"/>
            <a:ext cx="9246106" cy="534649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27</a:t>
            </a:fld>
            <a:endParaRPr lang="en-US"/>
          </a:p>
        </p:txBody>
      </p:sp>
      <p:sp>
        <p:nvSpPr>
          <p:cNvPr id="12" name="文字方塊 11">
            <a:extLst>
              <a:ext uri="{FF2B5EF4-FFF2-40B4-BE49-F238E27FC236}">
                <a16:creationId xmlns:a16="http://schemas.microsoft.com/office/drawing/2014/main" id="{D93264BA-716D-4150-875A-78B96168C255}"/>
              </a:ext>
            </a:extLst>
          </p:cNvPr>
          <p:cNvSpPr txBox="1"/>
          <p:nvPr/>
        </p:nvSpPr>
        <p:spPr>
          <a:xfrm>
            <a:off x="2170131" y="2068761"/>
            <a:ext cx="6883434" cy="281437"/>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1D3BC66-E581-76E9-CDBA-4602FC5B827B}"/>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468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BF3B5A5-7031-9D42-8A12-D8CFCB7689B3}"/>
              </a:ext>
            </a:extLst>
          </p:cNvPr>
          <p:cNvPicPr>
            <a:picLocks noChangeAspect="1"/>
          </p:cNvPicPr>
          <p:nvPr/>
        </p:nvPicPr>
        <p:blipFill>
          <a:blip r:embed="rId3"/>
          <a:stretch>
            <a:fillRect/>
          </a:stretch>
        </p:blipFill>
        <p:spPr>
          <a:xfrm>
            <a:off x="1395397" y="1207398"/>
            <a:ext cx="8766912" cy="139743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28</a:t>
            </a:fld>
            <a:endParaRPr lang="en-US"/>
          </a:p>
        </p:txBody>
      </p:sp>
      <p:sp>
        <p:nvSpPr>
          <p:cNvPr id="12" name="文字方塊 11">
            <a:extLst>
              <a:ext uri="{FF2B5EF4-FFF2-40B4-BE49-F238E27FC236}">
                <a16:creationId xmlns:a16="http://schemas.microsoft.com/office/drawing/2014/main" id="{F0D996FA-D8E6-0CB3-CA71-C9DCD5DA4698}"/>
              </a:ext>
            </a:extLst>
          </p:cNvPr>
          <p:cNvSpPr txBox="1"/>
          <p:nvPr/>
        </p:nvSpPr>
        <p:spPr>
          <a:xfrm>
            <a:off x="1894144" y="1603771"/>
            <a:ext cx="6906956" cy="41206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8DF46DA0-73EB-7001-574B-1DABFBFA22AC}"/>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9EC8618-40DA-AE3A-01CB-C000187C0688}"/>
              </a:ext>
            </a:extLst>
          </p:cNvPr>
          <p:cNvPicPr>
            <a:picLocks noChangeAspect="1"/>
          </p:cNvPicPr>
          <p:nvPr/>
        </p:nvPicPr>
        <p:blipFill>
          <a:blip r:embed="rId4"/>
          <a:stretch>
            <a:fillRect/>
          </a:stretch>
        </p:blipFill>
        <p:spPr>
          <a:xfrm>
            <a:off x="2990401" y="2664142"/>
            <a:ext cx="5576904" cy="4083407"/>
          </a:xfrm>
          <a:prstGeom prst="rect">
            <a:avLst/>
          </a:prstGeom>
        </p:spPr>
      </p:pic>
    </p:spTree>
    <p:extLst>
      <p:ext uri="{BB962C8B-B14F-4D97-AF65-F5344CB8AC3E}">
        <p14:creationId xmlns:p14="http://schemas.microsoft.com/office/powerpoint/2010/main" val="27744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知道哪一天最適合上架影片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248B72C2-1E72-810F-2860-9F8144A1F7F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70782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bg1"/>
                </a:solidFill>
                <a:latin typeface="Titillium Web"/>
                <a:ea typeface="Titillium Web"/>
                <a:cs typeface="Titillium Web"/>
                <a:sym typeface="Titillium Web"/>
              </a:rPr>
              <a:t>1</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題目說明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72750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30</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0" name="Text Placeholder 1">
            <a:extLst>
              <a:ext uri="{FF2B5EF4-FFF2-40B4-BE49-F238E27FC236}">
                <a16:creationId xmlns:a16="http://schemas.microsoft.com/office/drawing/2014/main" id="{EA396134-AB00-4634-AEA7-E16DB6ED07F8}"/>
              </a:ext>
            </a:extLst>
          </p:cNvPr>
          <p:cNvSpPr txBox="1">
            <a:spLocks/>
          </p:cNvSpPr>
          <p:nvPr/>
        </p:nvSpPr>
        <p:spPr>
          <a:xfrm rot="13834104">
            <a:off x="3558928" y="2318547"/>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1" name="文字方塊 10">
            <a:extLst>
              <a:ext uri="{FF2B5EF4-FFF2-40B4-BE49-F238E27FC236}">
                <a16:creationId xmlns:a16="http://schemas.microsoft.com/office/drawing/2014/main" id="{378DDCD0-03FC-F197-80D8-41FFCE462FEC}"/>
              </a:ext>
            </a:extLst>
          </p:cNvPr>
          <p:cNvSpPr txBox="1"/>
          <p:nvPr/>
        </p:nvSpPr>
        <p:spPr>
          <a:xfrm flipV="1">
            <a:off x="3582685" y="3354327"/>
            <a:ext cx="2365939" cy="44396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6" name="文字方塊 5">
            <a:extLst>
              <a:ext uri="{FF2B5EF4-FFF2-40B4-BE49-F238E27FC236}">
                <a16:creationId xmlns:a16="http://schemas.microsoft.com/office/drawing/2014/main" id="{4EFB254C-0841-5BE4-E0DE-057A065FC7F7}"/>
              </a:ext>
            </a:extLst>
          </p:cNvPr>
          <p:cNvSpPr txBox="1"/>
          <p:nvPr/>
        </p:nvSpPr>
        <p:spPr>
          <a:xfrm>
            <a:off x="1004835" y="1594695"/>
            <a:ext cx="6842927" cy="369332"/>
          </a:xfrm>
          <a:prstGeom prst="rect">
            <a:avLst/>
          </a:prstGeom>
          <a:noFill/>
        </p:spPr>
        <p:txBody>
          <a:bodyPr wrap="square" rtlCol="0">
            <a:spAutoFit/>
          </a:bodyPr>
          <a:lstStyle/>
          <a:p>
            <a:r>
              <a:rPr lang="en-US" altLang="zh-TW" dirty="0" err="1"/>
              <a:t>us_yt</a:t>
            </a:r>
            <a:r>
              <a:rPr lang="en-US" altLang="zh-TW" dirty="0"/>
              <a:t>["</a:t>
            </a:r>
            <a:r>
              <a:rPr lang="en-US" altLang="zh-TW" dirty="0" err="1"/>
              <a:t>trendingDate</a:t>
            </a:r>
            <a:r>
              <a:rPr lang="en-US" altLang="zh-TW" dirty="0"/>
              <a:t>"]=</a:t>
            </a:r>
            <a:r>
              <a:rPr lang="en-US" altLang="zh-TW" dirty="0" err="1"/>
              <a:t>pd.DatetimeIndex</a:t>
            </a:r>
            <a:r>
              <a:rPr lang="en-US" altLang="zh-TW" dirty="0"/>
              <a:t>(</a:t>
            </a:r>
            <a:r>
              <a:rPr lang="en-US" altLang="zh-TW" dirty="0" err="1"/>
              <a:t>us_yt</a:t>
            </a:r>
            <a:r>
              <a:rPr lang="en-US" altLang="zh-TW" dirty="0"/>
              <a:t>['</a:t>
            </a:r>
            <a:r>
              <a:rPr lang="en-US" altLang="zh-TW" dirty="0" err="1"/>
              <a:t>trending_date</a:t>
            </a:r>
            <a:r>
              <a:rPr lang="en-US" altLang="zh-TW" dirty="0"/>
              <a:t>']).date</a:t>
            </a:r>
            <a:endParaRPr lang="zh-TW" altLang="en-US" dirty="0"/>
          </a:p>
        </p:txBody>
      </p:sp>
      <p:sp>
        <p:nvSpPr>
          <p:cNvPr id="13" name="Title 1">
            <a:extLst>
              <a:ext uri="{FF2B5EF4-FFF2-40B4-BE49-F238E27FC236}">
                <a16:creationId xmlns:a16="http://schemas.microsoft.com/office/drawing/2014/main" id="{BE07356F-8864-F5B7-E7C6-CAA551FF7C31}"/>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89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7A9A53-A4DE-B693-9EBD-98A8E5224AC3}"/>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31</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838199" y="2713054"/>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C5A437C-5D7D-F97F-8E3D-7723D877057D}"/>
              </a:ext>
            </a:extLst>
          </p:cNvPr>
          <p:cNvSpPr txBox="1"/>
          <p:nvPr/>
        </p:nvSpPr>
        <p:spPr>
          <a:xfrm flipV="1">
            <a:off x="838199" y="3215471"/>
            <a:ext cx="7180386" cy="79382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2" name="Title 1">
            <a:extLst>
              <a:ext uri="{FF2B5EF4-FFF2-40B4-BE49-F238E27FC236}">
                <a16:creationId xmlns:a16="http://schemas.microsoft.com/office/drawing/2014/main" id="{40929DA3-BBD6-5FD9-709E-1E4E6B820059}"/>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03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43BAF37-FD81-5339-E5D2-4CF6B7BAB243}"/>
              </a:ext>
            </a:extLst>
          </p:cNvPr>
          <p:cNvPicPr>
            <a:picLocks noChangeAspect="1"/>
          </p:cNvPicPr>
          <p:nvPr/>
        </p:nvPicPr>
        <p:blipFill>
          <a:blip r:embed="rId3"/>
          <a:stretch>
            <a:fillRect/>
          </a:stretch>
        </p:blipFill>
        <p:spPr>
          <a:xfrm>
            <a:off x="2516617" y="1291205"/>
            <a:ext cx="6977617" cy="5315625"/>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32</a:t>
            </a:fld>
            <a:endParaRPr lang="en-US"/>
          </a:p>
        </p:txBody>
      </p:sp>
      <p:sp>
        <p:nvSpPr>
          <p:cNvPr id="15" name="文字方塊 14">
            <a:extLst>
              <a:ext uri="{FF2B5EF4-FFF2-40B4-BE49-F238E27FC236}">
                <a16:creationId xmlns:a16="http://schemas.microsoft.com/office/drawing/2014/main" id="{2F9C14E8-EA0B-DBE2-49C0-3794FED75193}"/>
              </a:ext>
            </a:extLst>
          </p:cNvPr>
          <p:cNvSpPr txBox="1"/>
          <p:nvPr/>
        </p:nvSpPr>
        <p:spPr>
          <a:xfrm rot="5400000" flipV="1">
            <a:off x="2071680" y="4568462"/>
            <a:ext cx="3224146" cy="571156"/>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BB7E07EF-8EFC-AF98-03F0-6BA5D38B3F7E}"/>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0915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知道哪一個時間最適合上架影片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FE0F60B7-CE06-1B2A-1876-7610DF5554E8}"/>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09258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34</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2" name="文字方塊 11">
            <a:extLst>
              <a:ext uri="{FF2B5EF4-FFF2-40B4-BE49-F238E27FC236}">
                <a16:creationId xmlns:a16="http://schemas.microsoft.com/office/drawing/2014/main" id="{7B269112-B95A-73AE-DEC4-FE7464771EBB}"/>
              </a:ext>
            </a:extLst>
          </p:cNvPr>
          <p:cNvSpPr txBox="1"/>
          <p:nvPr/>
        </p:nvSpPr>
        <p:spPr>
          <a:xfrm flipV="1">
            <a:off x="6095999" y="3270505"/>
            <a:ext cx="771815" cy="554484"/>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3" name="Text Placeholder 1">
            <a:extLst>
              <a:ext uri="{FF2B5EF4-FFF2-40B4-BE49-F238E27FC236}">
                <a16:creationId xmlns:a16="http://schemas.microsoft.com/office/drawing/2014/main" id="{B24E412C-1E06-E071-156F-72B832591C58}"/>
              </a:ext>
            </a:extLst>
          </p:cNvPr>
          <p:cNvSpPr txBox="1">
            <a:spLocks/>
          </p:cNvSpPr>
          <p:nvPr/>
        </p:nvSpPr>
        <p:spPr>
          <a:xfrm rot="7799313">
            <a:off x="5627406" y="4317343"/>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文字方塊 6">
            <a:extLst>
              <a:ext uri="{FF2B5EF4-FFF2-40B4-BE49-F238E27FC236}">
                <a16:creationId xmlns:a16="http://schemas.microsoft.com/office/drawing/2014/main" id="{3D16B396-5E20-AC0E-3121-7BBB12326248}"/>
              </a:ext>
            </a:extLst>
          </p:cNvPr>
          <p:cNvSpPr txBox="1"/>
          <p:nvPr/>
        </p:nvSpPr>
        <p:spPr>
          <a:xfrm>
            <a:off x="2941668" y="5238126"/>
            <a:ext cx="6777614" cy="369332"/>
          </a:xfrm>
          <a:prstGeom prst="rect">
            <a:avLst/>
          </a:prstGeom>
          <a:noFill/>
        </p:spPr>
        <p:txBody>
          <a:bodyPr wrap="square" rtlCol="0">
            <a:spAutoFit/>
          </a:bodyPr>
          <a:lstStyle/>
          <a:p>
            <a:r>
              <a:rPr lang="en-US" altLang="zh-TW" dirty="0" err="1"/>
              <a:t>us_yt</a:t>
            </a:r>
            <a:r>
              <a:rPr lang="en-US" altLang="zh-TW" dirty="0"/>
              <a:t>["</a:t>
            </a:r>
            <a:r>
              <a:rPr lang="en-US" altLang="zh-TW" dirty="0" err="1"/>
              <a:t>publish_clock</a:t>
            </a:r>
            <a:r>
              <a:rPr lang="en-US" altLang="zh-TW" dirty="0"/>
              <a:t>"]=</a:t>
            </a:r>
            <a:r>
              <a:rPr lang="en-US" altLang="zh-TW" dirty="0" err="1"/>
              <a:t>pd.to_datetime</a:t>
            </a:r>
            <a:r>
              <a:rPr lang="en-US" altLang="zh-TW" dirty="0"/>
              <a:t>(</a:t>
            </a:r>
            <a:r>
              <a:rPr lang="en-US" altLang="zh-TW" dirty="0" err="1"/>
              <a:t>us_yt</a:t>
            </a:r>
            <a:r>
              <a:rPr lang="en-US" altLang="zh-TW" dirty="0"/>
              <a:t>["</a:t>
            </a:r>
            <a:r>
              <a:rPr lang="en-US" altLang="zh-TW" dirty="0" err="1"/>
              <a:t>publishedAt</a:t>
            </a:r>
            <a:r>
              <a:rPr lang="en-US" altLang="zh-TW" dirty="0"/>
              <a:t>"]).</a:t>
            </a:r>
            <a:r>
              <a:rPr lang="en-US" altLang="zh-TW" dirty="0" err="1"/>
              <a:t>dt.hour</a:t>
            </a:r>
            <a:endParaRPr lang="zh-TW" altLang="en-US" dirty="0"/>
          </a:p>
        </p:txBody>
      </p:sp>
      <p:sp>
        <p:nvSpPr>
          <p:cNvPr id="10" name="Title 1">
            <a:extLst>
              <a:ext uri="{FF2B5EF4-FFF2-40B4-BE49-F238E27FC236}">
                <a16:creationId xmlns:a16="http://schemas.microsoft.com/office/drawing/2014/main" id="{3736B9FD-E4BA-89AC-4698-60BE35ED595C}"/>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753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9D37ABB-3B8E-6AFC-E63A-E604E99DC84E}"/>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35</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747625" y="3933371"/>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4903EB0-AC6A-F686-FAB2-C76736021417}"/>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22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5967023-76C8-FB60-E94B-2C09F4C2F214}"/>
              </a:ext>
            </a:extLst>
          </p:cNvPr>
          <p:cNvPicPr>
            <a:picLocks noChangeAspect="1"/>
          </p:cNvPicPr>
          <p:nvPr/>
        </p:nvPicPr>
        <p:blipFill>
          <a:blip r:embed="rId3"/>
          <a:stretch>
            <a:fillRect/>
          </a:stretch>
        </p:blipFill>
        <p:spPr>
          <a:xfrm>
            <a:off x="2258726" y="1236518"/>
            <a:ext cx="7664771" cy="537031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36</a:t>
            </a:fld>
            <a:endParaRPr lang="en-US"/>
          </a:p>
        </p:txBody>
      </p:sp>
      <p:sp>
        <p:nvSpPr>
          <p:cNvPr id="10" name="文字方塊 9">
            <a:extLst>
              <a:ext uri="{FF2B5EF4-FFF2-40B4-BE49-F238E27FC236}">
                <a16:creationId xmlns:a16="http://schemas.microsoft.com/office/drawing/2014/main" id="{ACA15283-0EE3-86E0-D7F1-917FB2591A85}"/>
              </a:ext>
            </a:extLst>
          </p:cNvPr>
          <p:cNvSpPr txBox="1"/>
          <p:nvPr/>
        </p:nvSpPr>
        <p:spPr>
          <a:xfrm rot="5400000">
            <a:off x="3929580" y="4106167"/>
            <a:ext cx="3960805" cy="98111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D2BCB368-0068-E410-242A-13DED85F43F6}"/>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3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51" y="308970"/>
            <a:ext cx="13068719" cy="673100"/>
          </a:xfrm>
        </p:spPr>
        <p:txBody>
          <a:bodyPr>
            <a:normAutofit/>
          </a:bodyPr>
          <a:lstStyle/>
          <a:p>
            <a:r>
              <a:rPr lang="en-US" altLang="zh-TW" sz="3600" dirty="0"/>
              <a:t>Pic6 -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37</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一些重要指標</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plot bar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59376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38</a:t>
            </a:fld>
            <a:endParaRPr lang="en-US"/>
          </a:p>
        </p:txBody>
      </p:sp>
      <p:sp>
        <p:nvSpPr>
          <p:cNvPr id="5" name="Title 1">
            <a:extLst>
              <a:ext uri="{FF2B5EF4-FFF2-40B4-BE49-F238E27FC236}">
                <a16:creationId xmlns:a16="http://schemas.microsoft.com/office/drawing/2014/main" id="{3FFE413D-4681-4A1F-0E2D-E8CC93B6CC0D}"/>
              </a:ext>
            </a:extLst>
          </p:cNvPr>
          <p:cNvSpPr txBox="1">
            <a:spLocks/>
          </p:cNvSpPr>
          <p:nvPr/>
        </p:nvSpPr>
        <p:spPr>
          <a:xfrm>
            <a:off x="301451" y="308970"/>
            <a:ext cx="13068719" cy="673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ltLang="zh-TW" sz="3600" dirty="0"/>
              <a:t>Pic6 -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pic>
        <p:nvPicPr>
          <p:cNvPr id="4" name="圖片 3">
            <a:extLst>
              <a:ext uri="{FF2B5EF4-FFF2-40B4-BE49-F238E27FC236}">
                <a16:creationId xmlns:a16="http://schemas.microsoft.com/office/drawing/2014/main" id="{183FD312-0B62-1271-079C-D35FD653C880}"/>
              </a:ext>
            </a:extLst>
          </p:cNvPr>
          <p:cNvPicPr>
            <a:picLocks noChangeAspect="1"/>
          </p:cNvPicPr>
          <p:nvPr/>
        </p:nvPicPr>
        <p:blipFill>
          <a:blip r:embed="rId3"/>
          <a:stretch>
            <a:fillRect/>
          </a:stretch>
        </p:blipFill>
        <p:spPr>
          <a:xfrm>
            <a:off x="2015983" y="1317295"/>
            <a:ext cx="8160034" cy="5289535"/>
          </a:xfrm>
          <a:prstGeom prst="rect">
            <a:avLst/>
          </a:prstGeom>
        </p:spPr>
      </p:pic>
    </p:spTree>
    <p:extLst>
      <p:ext uri="{BB962C8B-B14F-4D97-AF65-F5344CB8AC3E}">
        <p14:creationId xmlns:p14="http://schemas.microsoft.com/office/powerpoint/2010/main" val="8017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標題長度是否影響觀看意願</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scatterplot</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itle 1">
            <a:extLst>
              <a:ext uri="{FF2B5EF4-FFF2-40B4-BE49-F238E27FC236}">
                <a16:creationId xmlns:a16="http://schemas.microsoft.com/office/drawing/2014/main" id="{DFEFBA68-C403-4AC3-9FD0-F26E1C6ABB7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25976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pPr>
              <a:lnSpc>
                <a:spcPct val="250000"/>
              </a:lnSpc>
            </a:pPr>
            <a:r>
              <a:rPr lang="zh-TW" altLang="en-US" sz="3600" dirty="0">
                <a:latin typeface="微軟正黑體" panose="020B0604030504040204" pitchFamily="34" charset="-120"/>
                <a:ea typeface="微軟正黑體" panose="020B0604030504040204" pitchFamily="34" charset="-120"/>
              </a:rPr>
              <a:t>主題：</a:t>
            </a:r>
            <a:r>
              <a:rPr lang="en-US" altLang="zh-TW" sz="3600" dirty="0">
                <a:latin typeface="微軟正黑體" panose="020B0604030504040204" pitchFamily="34" charset="-120"/>
                <a:ea typeface="微軟正黑體" panose="020B0604030504040204" pitchFamily="34" charset="-120"/>
              </a:rPr>
              <a:t>YouTube</a:t>
            </a:r>
            <a:r>
              <a:rPr lang="zh-TW" altLang="en-US" sz="3600" dirty="0">
                <a:latin typeface="微軟正黑體" panose="020B0604030504040204" pitchFamily="34" charset="-120"/>
                <a:ea typeface="微軟正黑體" panose="020B0604030504040204" pitchFamily="34" charset="-120"/>
              </a:rPr>
              <a:t>熱門影片趨勢分析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目的：分析</a:t>
            </a:r>
            <a:r>
              <a:rPr lang="en-US" altLang="zh-TW" sz="3600" dirty="0">
                <a:latin typeface="微軟正黑體" panose="020B0604030504040204" pitchFamily="34" charset="-120"/>
                <a:ea typeface="微軟正黑體" panose="020B0604030504040204" pitchFamily="34" charset="-120"/>
              </a:rPr>
              <a:t>10</a:t>
            </a:r>
            <a:r>
              <a:rPr lang="zh-TW" altLang="en-US" sz="3600" dirty="0">
                <a:latin typeface="微軟正黑體" panose="020B0604030504040204" pitchFamily="34" charset="-120"/>
                <a:ea typeface="微軟正黑體" panose="020B0604030504040204" pitchFamily="34" charset="-120"/>
              </a:rPr>
              <a:t>個國家的熱門影片各項指標分析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時間：</a:t>
            </a:r>
            <a:r>
              <a:rPr lang="en-US" altLang="zh-TW" sz="3600" dirty="0">
                <a:latin typeface="微軟正黑體" panose="020B0604030504040204" pitchFamily="34" charset="-120"/>
                <a:ea typeface="微軟正黑體" panose="020B0604030504040204" pitchFamily="34" charset="-120"/>
              </a:rPr>
              <a:t>2020/5/8~2022/5/31</a:t>
            </a:r>
          </a:p>
          <a:p>
            <a:pPr marL="0" indent="0">
              <a:buNone/>
            </a:pPr>
            <a:endParaRPr lang="en-US" altLang="zh-TW" sz="3600" dirty="0">
              <a:latin typeface="微軟正黑體" panose="020B0604030504040204" pitchFamily="34" charset="-120"/>
              <a:ea typeface="微軟正黑體" panose="020B0604030504040204" pitchFamily="34" charset="-120"/>
            </a:endParaRPr>
          </a:p>
          <a:p>
            <a:endParaRPr lang="en-US" sz="3600" b="1" dirty="0">
              <a:latin typeface="微軟正黑體" panose="020B0604030504040204" pitchFamily="34" charset="-120"/>
              <a:ea typeface="微軟正黑體" panose="020B0604030504040204" pitchFamily="34" charset="-120"/>
            </a:endParaRPr>
          </a:p>
        </p:txBody>
      </p:sp>
      <p:sp>
        <p:nvSpPr>
          <p:cNvPr id="8" name="Title 7"/>
          <p:cNvSpPr>
            <a:spLocks noGrp="1"/>
          </p:cNvSpPr>
          <p:nvPr>
            <p:ph type="title"/>
          </p:nvPr>
        </p:nvSpPr>
        <p:spPr/>
        <p:txBody>
          <a:bodyPr>
            <a:normAutofit fontScale="90000"/>
          </a:bodyPr>
          <a:lstStyle/>
          <a:p>
            <a:r>
              <a:rPr lang="zh-TW" altLang="en-US" b="1" dirty="0">
                <a:solidFill>
                  <a:schemeClr val="bg1"/>
                </a:solidFill>
                <a:latin typeface="微軟正黑體" panose="020B0604030504040204" pitchFamily="34" charset="-120"/>
                <a:ea typeface="微軟正黑體" panose="020B0604030504040204" pitchFamily="34" charset="-120"/>
              </a:rPr>
              <a:t>題目說明</a:t>
            </a:r>
            <a:endParaRPr lang="en-US" b="1" dirty="0"/>
          </a:p>
        </p:txBody>
      </p:sp>
      <p:sp>
        <p:nvSpPr>
          <p:cNvPr id="4" name="Slide Number Placeholder 3"/>
          <p:cNvSpPr>
            <a:spLocks noGrp="1"/>
          </p:cNvSpPr>
          <p:nvPr>
            <p:ph type="sldNum" sz="quarter" idx="12"/>
          </p:nvPr>
        </p:nvSpPr>
        <p:spPr/>
        <p:txBody>
          <a:bodyPr/>
          <a:lstStyle/>
          <a:p>
            <a:fld id="{6E18DBF4-37B7-4C4F-9728-A1C100B177EE}" type="slidenum">
              <a:rPr lang="en-US" smtClean="0"/>
              <a:t>4</a:t>
            </a:fld>
            <a:endParaRPr lang="en-US"/>
          </a:p>
        </p:txBody>
      </p:sp>
    </p:spTree>
    <p:extLst>
      <p:ext uri="{BB962C8B-B14F-4D97-AF65-F5344CB8AC3E}">
        <p14:creationId xmlns:p14="http://schemas.microsoft.com/office/powerpoint/2010/main" val="301324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40</a:t>
            </a:fld>
            <a:endParaRPr lang="en-US"/>
          </a:p>
        </p:txBody>
      </p:sp>
      <p:sp>
        <p:nvSpPr>
          <p:cNvPr id="8" name="Title 1">
            <a:extLst>
              <a:ext uri="{FF2B5EF4-FFF2-40B4-BE49-F238E27FC236}">
                <a16:creationId xmlns:a16="http://schemas.microsoft.com/office/drawing/2014/main" id="{11F3D290-DABF-F9B0-74C7-C133D8D0849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27BA043-4252-104D-C8A7-1D112B671960}"/>
              </a:ext>
            </a:extLst>
          </p:cNvPr>
          <p:cNvPicPr>
            <a:picLocks noChangeAspect="1"/>
          </p:cNvPicPr>
          <p:nvPr/>
        </p:nvPicPr>
        <p:blipFill>
          <a:blip r:embed="rId3"/>
          <a:stretch>
            <a:fillRect/>
          </a:stretch>
        </p:blipFill>
        <p:spPr>
          <a:xfrm>
            <a:off x="0" y="1779181"/>
            <a:ext cx="12192000" cy="3875964"/>
          </a:xfrm>
          <a:prstGeom prst="rect">
            <a:avLst/>
          </a:prstGeom>
        </p:spPr>
      </p:pic>
    </p:spTree>
    <p:extLst>
      <p:ext uri="{BB962C8B-B14F-4D97-AF65-F5344CB8AC3E}">
        <p14:creationId xmlns:p14="http://schemas.microsoft.com/office/powerpoint/2010/main" val="379458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8FFE94F-1C20-882B-5AF0-B0554AFED341}"/>
              </a:ext>
            </a:extLst>
          </p:cNvPr>
          <p:cNvPicPr>
            <a:picLocks noChangeAspect="1"/>
          </p:cNvPicPr>
          <p:nvPr/>
        </p:nvPicPr>
        <p:blipFill>
          <a:blip r:embed="rId3"/>
          <a:stretch>
            <a:fillRect/>
          </a:stretch>
        </p:blipFill>
        <p:spPr>
          <a:xfrm>
            <a:off x="3078959" y="1158145"/>
            <a:ext cx="6034082" cy="5448685"/>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41</a:t>
            </a:fld>
            <a:endParaRPr lang="en-US"/>
          </a:p>
        </p:txBody>
      </p:sp>
      <p:sp>
        <p:nvSpPr>
          <p:cNvPr id="5" name="箭號: 向右 4">
            <a:extLst>
              <a:ext uri="{FF2B5EF4-FFF2-40B4-BE49-F238E27FC236}">
                <a16:creationId xmlns:a16="http://schemas.microsoft.com/office/drawing/2014/main" id="{E18BC7FF-00A8-AB04-FA10-8E6EB379EDC8}"/>
              </a:ext>
            </a:extLst>
          </p:cNvPr>
          <p:cNvSpPr/>
          <p:nvPr/>
        </p:nvSpPr>
        <p:spPr>
          <a:xfrm rot="1814590">
            <a:off x="5606720" y="2807602"/>
            <a:ext cx="1587639" cy="348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itle 1">
            <a:extLst>
              <a:ext uri="{FF2B5EF4-FFF2-40B4-BE49-F238E27FC236}">
                <a16:creationId xmlns:a16="http://schemas.microsoft.com/office/drawing/2014/main" id="{11F3D290-DABF-F9B0-74C7-C133D8D0849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8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42</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各個國家關鍵字</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wordcloud</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itle 1">
            <a:extLst>
              <a:ext uri="{FF2B5EF4-FFF2-40B4-BE49-F238E27FC236}">
                <a16:creationId xmlns:a16="http://schemas.microsoft.com/office/drawing/2014/main" id="{98E7C612-A7C9-764A-6205-396E5ADFC18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0369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43</a:t>
            </a:fld>
            <a:endParaRPr lang="en-US"/>
          </a:p>
        </p:txBody>
      </p:sp>
      <p:sp>
        <p:nvSpPr>
          <p:cNvPr id="14" name="Title 1">
            <a:extLst>
              <a:ext uri="{FF2B5EF4-FFF2-40B4-BE49-F238E27FC236}">
                <a16:creationId xmlns:a16="http://schemas.microsoft.com/office/drawing/2014/main" id="{6D9152D9-E478-518F-C631-5F923F3B905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99400404-AED3-1FEB-36E2-BE5A035CFEE9}"/>
              </a:ext>
            </a:extLst>
          </p:cNvPr>
          <p:cNvPicPr>
            <a:picLocks noChangeAspect="1"/>
          </p:cNvPicPr>
          <p:nvPr/>
        </p:nvPicPr>
        <p:blipFill>
          <a:blip r:embed="rId3"/>
          <a:stretch>
            <a:fillRect/>
          </a:stretch>
        </p:blipFill>
        <p:spPr>
          <a:xfrm>
            <a:off x="0" y="1427720"/>
            <a:ext cx="12192000" cy="5038392"/>
          </a:xfrm>
          <a:prstGeom prst="rect">
            <a:avLst/>
          </a:prstGeom>
        </p:spPr>
      </p:pic>
    </p:spTree>
    <p:extLst>
      <p:ext uri="{BB962C8B-B14F-4D97-AF65-F5344CB8AC3E}">
        <p14:creationId xmlns:p14="http://schemas.microsoft.com/office/powerpoint/2010/main" val="1302486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44</a:t>
            </a:fld>
            <a:endParaRPr lang="en-US"/>
          </a:p>
        </p:txBody>
      </p:sp>
      <p:pic>
        <p:nvPicPr>
          <p:cNvPr id="4" name="圖片 3">
            <a:extLst>
              <a:ext uri="{FF2B5EF4-FFF2-40B4-BE49-F238E27FC236}">
                <a16:creationId xmlns:a16="http://schemas.microsoft.com/office/drawing/2014/main" id="{2FC0F373-A4E4-2823-1A69-0BEA2493DA3A}"/>
              </a:ext>
            </a:extLst>
          </p:cNvPr>
          <p:cNvPicPr>
            <a:picLocks noChangeAspect="1"/>
          </p:cNvPicPr>
          <p:nvPr/>
        </p:nvPicPr>
        <p:blipFill>
          <a:blip r:embed="rId3"/>
          <a:stretch>
            <a:fillRect/>
          </a:stretch>
        </p:blipFill>
        <p:spPr>
          <a:xfrm>
            <a:off x="547846" y="1516360"/>
            <a:ext cx="11068050" cy="4629150"/>
          </a:xfrm>
          <a:prstGeom prst="rect">
            <a:avLst/>
          </a:prstGeom>
        </p:spPr>
      </p:pic>
      <p:sp>
        <p:nvSpPr>
          <p:cNvPr id="7" name="文字方塊 6">
            <a:extLst>
              <a:ext uri="{FF2B5EF4-FFF2-40B4-BE49-F238E27FC236}">
                <a16:creationId xmlns:a16="http://schemas.microsoft.com/office/drawing/2014/main" id="{13584B26-9B84-6D64-7243-DBBCA24A3318}"/>
              </a:ext>
            </a:extLst>
          </p:cNvPr>
          <p:cNvSpPr txBox="1"/>
          <p:nvPr/>
        </p:nvSpPr>
        <p:spPr>
          <a:xfrm flipV="1">
            <a:off x="1316334" y="3428999"/>
            <a:ext cx="9827288" cy="1615273"/>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6CB4E2B0-2FE6-E0D9-F921-042762E633F9}"/>
              </a:ext>
            </a:extLst>
          </p:cNvPr>
          <p:cNvSpPr txBox="1"/>
          <p:nvPr/>
        </p:nvSpPr>
        <p:spPr>
          <a:xfrm flipV="1">
            <a:off x="3882849" y="5044271"/>
            <a:ext cx="6044922" cy="753627"/>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1" name="Title 1">
            <a:extLst>
              <a:ext uri="{FF2B5EF4-FFF2-40B4-BE49-F238E27FC236}">
                <a16:creationId xmlns:a16="http://schemas.microsoft.com/office/drawing/2014/main" id="{F12C9ADF-C1F3-D16D-797F-9A3032FF3885}"/>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美國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23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45</a:t>
            </a:fld>
            <a:endParaRPr lang="en-US"/>
          </a:p>
        </p:txBody>
      </p:sp>
      <p:pic>
        <p:nvPicPr>
          <p:cNvPr id="5" name="圖片 4">
            <a:extLst>
              <a:ext uri="{FF2B5EF4-FFF2-40B4-BE49-F238E27FC236}">
                <a16:creationId xmlns:a16="http://schemas.microsoft.com/office/drawing/2014/main" id="{00C51F50-F093-B65C-0BCC-EFC1E5B3E35C}"/>
              </a:ext>
            </a:extLst>
          </p:cNvPr>
          <p:cNvPicPr>
            <a:picLocks noChangeAspect="1"/>
          </p:cNvPicPr>
          <p:nvPr/>
        </p:nvPicPr>
        <p:blipFill rotWithShape="1">
          <a:blip r:embed="rId3"/>
          <a:srcRect t="3258"/>
          <a:stretch/>
        </p:blipFill>
        <p:spPr>
          <a:xfrm>
            <a:off x="508001" y="1433945"/>
            <a:ext cx="11201400" cy="4662648"/>
          </a:xfrm>
          <a:prstGeom prst="rect">
            <a:avLst/>
          </a:prstGeom>
        </p:spPr>
      </p:pic>
      <p:sp>
        <p:nvSpPr>
          <p:cNvPr id="7" name="文字方塊 6">
            <a:extLst>
              <a:ext uri="{FF2B5EF4-FFF2-40B4-BE49-F238E27FC236}">
                <a16:creationId xmlns:a16="http://schemas.microsoft.com/office/drawing/2014/main" id="{66481405-AE98-7613-214D-F211CB8E10F2}"/>
              </a:ext>
            </a:extLst>
          </p:cNvPr>
          <p:cNvSpPr txBox="1"/>
          <p:nvPr/>
        </p:nvSpPr>
        <p:spPr>
          <a:xfrm flipV="1">
            <a:off x="5124659" y="1788607"/>
            <a:ext cx="4350937" cy="333605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8" name="文字方塊 7">
            <a:extLst>
              <a:ext uri="{FF2B5EF4-FFF2-40B4-BE49-F238E27FC236}">
                <a16:creationId xmlns:a16="http://schemas.microsoft.com/office/drawing/2014/main" id="{689E3507-EC1E-7FAB-B725-33D00E9D19B7}"/>
              </a:ext>
            </a:extLst>
          </p:cNvPr>
          <p:cNvSpPr txBox="1"/>
          <p:nvPr/>
        </p:nvSpPr>
        <p:spPr>
          <a:xfrm flipV="1">
            <a:off x="3114989" y="4662435"/>
            <a:ext cx="1698171" cy="91862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C7F9108A-DAD2-34B7-DBDD-59EB444187CE}"/>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韓國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1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46</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時間與觀看的關係</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影片類型</a:t>
            </a:r>
            <a:r>
              <a:rPr lang="en-US" altLang="zh-TW" sz="4400" dirty="0">
                <a:latin typeface="微軟正黑體" panose="020B0604030504040204" pitchFamily="34" charset="-120"/>
                <a:ea typeface="微軟正黑體" panose="020B0604030504040204" pitchFamily="34" charset="-120"/>
              </a:rPr>
              <a:t>)</a:t>
            </a: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line</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4D89A79F-1B7E-A74E-495C-901C5093C2EF}"/>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71226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47</a:t>
            </a:fld>
            <a:endParaRPr lang="en-US"/>
          </a:p>
        </p:txBody>
      </p:sp>
      <p:sp>
        <p:nvSpPr>
          <p:cNvPr id="7" name="Title 1">
            <a:extLst>
              <a:ext uri="{FF2B5EF4-FFF2-40B4-BE49-F238E27FC236}">
                <a16:creationId xmlns:a16="http://schemas.microsoft.com/office/drawing/2014/main" id="{AECA9C25-425B-9FC5-8F1D-15A1AB64109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48522BA-670C-CBFC-E905-076EDA6951CD}"/>
              </a:ext>
            </a:extLst>
          </p:cNvPr>
          <p:cNvPicPr>
            <a:picLocks noChangeAspect="1"/>
          </p:cNvPicPr>
          <p:nvPr/>
        </p:nvPicPr>
        <p:blipFill>
          <a:blip r:embed="rId3"/>
          <a:stretch>
            <a:fillRect/>
          </a:stretch>
        </p:blipFill>
        <p:spPr>
          <a:xfrm>
            <a:off x="1188559" y="1252593"/>
            <a:ext cx="9814881" cy="5354237"/>
          </a:xfrm>
          <a:prstGeom prst="rect">
            <a:avLst/>
          </a:prstGeom>
        </p:spPr>
      </p:pic>
    </p:spTree>
    <p:extLst>
      <p:ext uri="{BB962C8B-B14F-4D97-AF65-F5344CB8AC3E}">
        <p14:creationId xmlns:p14="http://schemas.microsoft.com/office/powerpoint/2010/main" val="357164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48</a:t>
            </a:fld>
            <a:endParaRPr lang="en-US"/>
          </a:p>
        </p:txBody>
      </p:sp>
      <p:pic>
        <p:nvPicPr>
          <p:cNvPr id="7" name="圖片 6">
            <a:extLst>
              <a:ext uri="{FF2B5EF4-FFF2-40B4-BE49-F238E27FC236}">
                <a16:creationId xmlns:a16="http://schemas.microsoft.com/office/drawing/2014/main" id="{0AD82ED4-ECB1-DA67-434E-666C00B1E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50" y="1214609"/>
            <a:ext cx="8845900" cy="5532940"/>
          </a:xfrm>
          <a:prstGeom prst="rect">
            <a:avLst/>
          </a:prstGeom>
        </p:spPr>
      </p:pic>
      <p:sp>
        <p:nvSpPr>
          <p:cNvPr id="8" name="Title 1">
            <a:extLst>
              <a:ext uri="{FF2B5EF4-FFF2-40B4-BE49-F238E27FC236}">
                <a16:creationId xmlns:a16="http://schemas.microsoft.com/office/drawing/2014/main" id="{B7E110A5-297A-C78E-158C-C071EC82DE6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r>
              <a:rPr lang="en-US" altLang="zh-TW" dirty="0">
                <a:effectLst/>
                <a:latin typeface="微軟正黑體" panose="020B0604030504040204" pitchFamily="34" charset="-120"/>
                <a:ea typeface="微軟正黑體" panose="020B0604030504040204" pitchFamily="34" charset="-120"/>
              </a:rPr>
              <a:t>(All)</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22182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8" y="302621"/>
            <a:ext cx="11692096" cy="673100"/>
          </a:xfrm>
        </p:spPr>
        <p:txBody>
          <a:bodyPr>
            <a:normAutofit fontScale="90000"/>
          </a:bodyPr>
          <a:lstStyle/>
          <a:p>
            <a:r>
              <a:rPr lang="en-US" altLang="zh-TW" sz="4000" dirty="0"/>
              <a:t>Pic9 -</a:t>
            </a:r>
            <a:r>
              <a:rPr lang="zh-TW" altLang="en-US" sz="4000" dirty="0"/>
              <a:t> </a:t>
            </a:r>
            <a:r>
              <a:rPr lang="zh-TW" altLang="en-US" sz="4000" dirty="0">
                <a:latin typeface="微軟正黑體" panose="020B0604030504040204" pitchFamily="34" charset="-120"/>
                <a:ea typeface="微軟正黑體" panose="020B0604030504040204" pitchFamily="34" charset="-120"/>
              </a:rPr>
              <a:t>時間軸跟影片類型與觀看數的關係</a:t>
            </a:r>
            <a:r>
              <a:rPr lang="en-US" altLang="zh-TW" sz="4000" dirty="0">
                <a:latin typeface="微軟正黑體" panose="020B0604030504040204" pitchFamily="34" charset="-120"/>
                <a:ea typeface="微軟正黑體" panose="020B0604030504040204" pitchFamily="34" charset="-120"/>
              </a:rPr>
              <a:t>(People &amp; Blogs)</a:t>
            </a:r>
            <a:endParaRPr lang="en-US" sz="40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49</a:t>
            </a:fld>
            <a:endParaRPr lang="en-US"/>
          </a:p>
        </p:txBody>
      </p:sp>
      <p:pic>
        <p:nvPicPr>
          <p:cNvPr id="4" name="圖片 3">
            <a:extLst>
              <a:ext uri="{FF2B5EF4-FFF2-40B4-BE49-F238E27FC236}">
                <a16:creationId xmlns:a16="http://schemas.microsoft.com/office/drawing/2014/main" id="{570BE4B9-BCE2-2984-92E0-F003D003412C}"/>
              </a:ext>
            </a:extLst>
          </p:cNvPr>
          <p:cNvPicPr>
            <a:picLocks noChangeAspect="1"/>
          </p:cNvPicPr>
          <p:nvPr/>
        </p:nvPicPr>
        <p:blipFill>
          <a:blip r:embed="rId3"/>
          <a:stretch>
            <a:fillRect/>
          </a:stretch>
        </p:blipFill>
        <p:spPr>
          <a:xfrm>
            <a:off x="2056968" y="1203641"/>
            <a:ext cx="8078064" cy="5543908"/>
          </a:xfrm>
          <a:prstGeom prst="rect">
            <a:avLst/>
          </a:prstGeom>
        </p:spPr>
      </p:pic>
    </p:spTree>
    <p:extLst>
      <p:ext uri="{BB962C8B-B14F-4D97-AF65-F5344CB8AC3E}">
        <p14:creationId xmlns:p14="http://schemas.microsoft.com/office/powerpoint/2010/main" val="344881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2</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環境說明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16520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50</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是否有成正比關係</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6B66A9C0-326E-637E-36C1-99DE21982F9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6867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51</a:t>
            </a:fld>
            <a:endParaRPr lang="en-US"/>
          </a:p>
        </p:txBody>
      </p:sp>
      <p:sp>
        <p:nvSpPr>
          <p:cNvPr id="7" name="Title 1">
            <a:extLst>
              <a:ext uri="{FF2B5EF4-FFF2-40B4-BE49-F238E27FC236}">
                <a16:creationId xmlns:a16="http://schemas.microsoft.com/office/drawing/2014/main" id="{0C45CA49-2B52-1B26-E807-7906F30E9985}"/>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9C8AADF-E3F0-4510-487F-D88B2E11726D}"/>
              </a:ext>
            </a:extLst>
          </p:cNvPr>
          <p:cNvPicPr>
            <a:picLocks noChangeAspect="1"/>
          </p:cNvPicPr>
          <p:nvPr/>
        </p:nvPicPr>
        <p:blipFill>
          <a:blip r:embed="rId3"/>
          <a:stretch>
            <a:fillRect/>
          </a:stretch>
        </p:blipFill>
        <p:spPr>
          <a:xfrm>
            <a:off x="1424970" y="1303652"/>
            <a:ext cx="9342059" cy="5259233"/>
          </a:xfrm>
          <a:prstGeom prst="rect">
            <a:avLst/>
          </a:prstGeom>
        </p:spPr>
      </p:pic>
    </p:spTree>
    <p:extLst>
      <p:ext uri="{BB962C8B-B14F-4D97-AF65-F5344CB8AC3E}">
        <p14:creationId xmlns:p14="http://schemas.microsoft.com/office/powerpoint/2010/main" val="3607346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52</a:t>
            </a:fld>
            <a:endParaRPr lang="en-US"/>
          </a:p>
        </p:txBody>
      </p:sp>
      <p:sp>
        <p:nvSpPr>
          <p:cNvPr id="7" name="Title 1">
            <a:extLst>
              <a:ext uri="{FF2B5EF4-FFF2-40B4-BE49-F238E27FC236}">
                <a16:creationId xmlns:a16="http://schemas.microsoft.com/office/drawing/2014/main" id="{638F601B-33C9-D670-640A-0159191FC0A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BAC60F1B-678D-2F21-BDC5-649839A37ECB}"/>
              </a:ext>
            </a:extLst>
          </p:cNvPr>
          <p:cNvPicPr>
            <a:picLocks noChangeAspect="1"/>
          </p:cNvPicPr>
          <p:nvPr/>
        </p:nvPicPr>
        <p:blipFill>
          <a:blip r:embed="rId3"/>
          <a:stretch>
            <a:fillRect/>
          </a:stretch>
        </p:blipFill>
        <p:spPr>
          <a:xfrm>
            <a:off x="773813" y="1331517"/>
            <a:ext cx="10644374" cy="5275313"/>
          </a:xfrm>
          <a:prstGeom prst="rect">
            <a:avLst/>
          </a:prstGeom>
        </p:spPr>
      </p:pic>
    </p:spTree>
    <p:extLst>
      <p:ext uri="{BB962C8B-B14F-4D97-AF65-F5344CB8AC3E}">
        <p14:creationId xmlns:p14="http://schemas.microsoft.com/office/powerpoint/2010/main" val="171432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04632B-165A-0758-A300-E200FA228FD5}"/>
              </a:ext>
            </a:extLst>
          </p:cNvPr>
          <p:cNvSpPr>
            <a:spLocks noGrp="1"/>
          </p:cNvSpPr>
          <p:nvPr>
            <p:ph type="title"/>
          </p:nvPr>
        </p:nvSpPr>
        <p:spPr/>
        <p:txBody>
          <a:bodyPr>
            <a:normAutofit fontScale="90000"/>
          </a:bodyPr>
          <a:lstStyle/>
          <a:p>
            <a:r>
              <a:rPr lang="zh-TW" altLang="en-US" dirty="0">
                <a:latin typeface="微軟正黑體" panose="020B0604030504040204" pitchFamily="34" charset="-120"/>
                <a:ea typeface="微軟正黑體" panose="020B0604030504040204" pitchFamily="34" charset="-120"/>
              </a:rPr>
              <a:t>參考資料</a:t>
            </a:r>
          </a:p>
        </p:txBody>
      </p:sp>
      <p:sp>
        <p:nvSpPr>
          <p:cNvPr id="3" name="日期版面配置區 2">
            <a:extLst>
              <a:ext uri="{FF2B5EF4-FFF2-40B4-BE49-F238E27FC236}">
                <a16:creationId xmlns:a16="http://schemas.microsoft.com/office/drawing/2014/main" id="{6BCB1974-8945-2B17-DBBE-D41E200F7C9D}"/>
              </a:ext>
            </a:extLst>
          </p:cNvPr>
          <p:cNvSpPr>
            <a:spLocks noGrp="1"/>
          </p:cNvSpPr>
          <p:nvPr>
            <p:ph type="dt" sz="half" idx="10"/>
          </p:nvPr>
        </p:nvSpPr>
        <p:spPr/>
        <p:txBody>
          <a:bodyPr/>
          <a:lstStyle/>
          <a:p>
            <a:r>
              <a:rPr lang="en-US"/>
              <a:t>your date here</a:t>
            </a:r>
          </a:p>
        </p:txBody>
      </p:sp>
      <p:sp>
        <p:nvSpPr>
          <p:cNvPr id="4" name="頁尾版面配置區 3">
            <a:extLst>
              <a:ext uri="{FF2B5EF4-FFF2-40B4-BE49-F238E27FC236}">
                <a16:creationId xmlns:a16="http://schemas.microsoft.com/office/drawing/2014/main" id="{6FDCE327-FD0E-4DFD-3BCC-A9E434968178}"/>
              </a:ext>
            </a:extLst>
          </p:cNvPr>
          <p:cNvSpPr>
            <a:spLocks noGrp="1"/>
          </p:cNvSpPr>
          <p:nvPr>
            <p:ph type="ftr" sz="quarter" idx="11"/>
          </p:nvPr>
        </p:nvSpPr>
        <p:spPr/>
        <p:txBody>
          <a:bodyPr/>
          <a:lstStyle/>
          <a:p>
            <a:r>
              <a:rPr lang="en-US"/>
              <a:t>större - a multipurpose PowerPoint template</a:t>
            </a:r>
          </a:p>
        </p:txBody>
      </p:sp>
      <p:sp>
        <p:nvSpPr>
          <p:cNvPr id="5" name="投影片編號版面配置區 4">
            <a:extLst>
              <a:ext uri="{FF2B5EF4-FFF2-40B4-BE49-F238E27FC236}">
                <a16:creationId xmlns:a16="http://schemas.microsoft.com/office/drawing/2014/main" id="{2DB9E2BA-0F84-215C-C09A-5672533D8653}"/>
              </a:ext>
            </a:extLst>
          </p:cNvPr>
          <p:cNvSpPr>
            <a:spLocks noGrp="1"/>
          </p:cNvSpPr>
          <p:nvPr>
            <p:ph type="sldNum" sz="quarter" idx="12"/>
          </p:nvPr>
        </p:nvSpPr>
        <p:spPr/>
        <p:txBody>
          <a:bodyPr/>
          <a:lstStyle/>
          <a:p>
            <a:fld id="{6E18DBF4-37B7-4C4F-9728-A1C100B177EE}" type="slidenum">
              <a:rPr lang="en-US" smtClean="0"/>
              <a:pPr/>
              <a:t>53</a:t>
            </a:fld>
            <a:endParaRPr lang="en-US"/>
          </a:p>
        </p:txBody>
      </p:sp>
      <p:sp>
        <p:nvSpPr>
          <p:cNvPr id="15" name="文字方塊 14">
            <a:extLst>
              <a:ext uri="{FF2B5EF4-FFF2-40B4-BE49-F238E27FC236}">
                <a16:creationId xmlns:a16="http://schemas.microsoft.com/office/drawing/2014/main" id="{417391E7-23A2-65BD-1AE8-2E34D71CD402}"/>
              </a:ext>
            </a:extLst>
          </p:cNvPr>
          <p:cNvSpPr txBox="1"/>
          <p:nvPr/>
        </p:nvSpPr>
        <p:spPr>
          <a:xfrm>
            <a:off x="220119" y="1490008"/>
            <a:ext cx="11489282" cy="2805063"/>
          </a:xfrm>
          <a:prstGeom prst="rect">
            <a:avLst/>
          </a:prstGeom>
          <a:noFill/>
        </p:spPr>
        <p:txBody>
          <a:bodyPr wrap="square" rtlCol="0">
            <a:spAutoFit/>
          </a:bodyPr>
          <a:lstStyle/>
          <a:p>
            <a:pPr>
              <a:lnSpc>
                <a:spcPct val="150000"/>
              </a:lnSpc>
            </a:pPr>
            <a:r>
              <a:rPr lang="en-US" altLang="zh-TW" sz="2400" dirty="0"/>
              <a:t>https://www.kaggle.com/code/skalskip/youtube-data-exploration-and-plotly-visualization</a:t>
            </a:r>
          </a:p>
          <a:p>
            <a:pPr>
              <a:lnSpc>
                <a:spcPct val="150000"/>
              </a:lnSpc>
            </a:pPr>
            <a:r>
              <a:rPr lang="en-US" altLang="zh-TW" sz="2400" dirty="0"/>
              <a:t>https://www.kaggle.com/code/quannguyen135/what-is-trending-on-youtube-eda-with-python</a:t>
            </a:r>
          </a:p>
          <a:p>
            <a:pPr>
              <a:lnSpc>
                <a:spcPct val="150000"/>
              </a:lnSpc>
            </a:pPr>
            <a:r>
              <a:rPr lang="en-US" altLang="zh-TW" sz="2400" dirty="0"/>
              <a:t>https://www.kaggle.com/code/yanpapadakis/trending-youtube-video-metadata-analysis</a:t>
            </a:r>
          </a:p>
          <a:p>
            <a:pPr>
              <a:lnSpc>
                <a:spcPct val="150000"/>
              </a:lnSpc>
            </a:pPr>
            <a:r>
              <a:rPr lang="en-US" altLang="zh-TW" sz="2400" dirty="0"/>
              <a:t>https://www.kaggle.com/code/jyotishranjan/analysis-on-trending-youtube-videos</a:t>
            </a:r>
            <a:endParaRPr lang="zh-TW" altLang="en-US" sz="2400" dirty="0"/>
          </a:p>
        </p:txBody>
      </p:sp>
    </p:spTree>
    <p:extLst>
      <p:ext uri="{BB962C8B-B14F-4D97-AF65-F5344CB8AC3E}">
        <p14:creationId xmlns:p14="http://schemas.microsoft.com/office/powerpoint/2010/main" val="1184636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52" y="302620"/>
            <a:ext cx="11692096" cy="673100"/>
          </a:xfrm>
        </p:spPr>
        <p:txBody>
          <a:bodyPr>
            <a:noAutofit/>
          </a:bodyPr>
          <a:lstStyle/>
          <a:p>
            <a:pPr algn="ctr"/>
            <a:r>
              <a:rPr lang="zh-TW" altLang="en-US" sz="4800" dirty="0">
                <a:latin typeface="微軟正黑體" panose="020B0604030504040204" pitchFamily="34" charset="-120"/>
                <a:ea typeface="微軟正黑體" panose="020B0604030504040204" pitchFamily="34" charset="-120"/>
              </a:rPr>
              <a:t>組員工作分配表</a:t>
            </a:r>
            <a:endParaRPr lang="en-US" sz="4800"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54</a:t>
            </a:fld>
            <a:endParaRPr lang="en-US"/>
          </a:p>
        </p:txBody>
      </p:sp>
      <p:graphicFrame>
        <p:nvGraphicFramePr>
          <p:cNvPr id="4" name="表格 4">
            <a:extLst>
              <a:ext uri="{FF2B5EF4-FFF2-40B4-BE49-F238E27FC236}">
                <a16:creationId xmlns:a16="http://schemas.microsoft.com/office/drawing/2014/main" id="{8761BB7C-F1E4-42FC-0521-DDF8E0FAE8B8}"/>
              </a:ext>
            </a:extLst>
          </p:cNvPr>
          <p:cNvGraphicFramePr>
            <a:graphicFrameLocks noGrp="1"/>
          </p:cNvGraphicFramePr>
          <p:nvPr>
            <p:extLst>
              <p:ext uri="{D42A27DB-BD31-4B8C-83A1-F6EECF244321}">
                <p14:modId xmlns:p14="http://schemas.microsoft.com/office/powerpoint/2010/main" val="1381794067"/>
              </p:ext>
            </p:extLst>
          </p:nvPr>
        </p:nvGraphicFramePr>
        <p:xfrm>
          <a:off x="634999" y="1675938"/>
          <a:ext cx="10922001" cy="4364644"/>
        </p:xfrm>
        <a:graphic>
          <a:graphicData uri="http://schemas.openxmlformats.org/drawingml/2006/table">
            <a:tbl>
              <a:tblPr firstRow="1" bandRow="1">
                <a:tableStyleId>{21E4AEA4-8DFA-4A89-87EB-49C32662AFE0}</a:tableStyleId>
              </a:tblPr>
              <a:tblGrid>
                <a:gridCol w="3640667">
                  <a:extLst>
                    <a:ext uri="{9D8B030D-6E8A-4147-A177-3AD203B41FA5}">
                      <a16:colId xmlns:a16="http://schemas.microsoft.com/office/drawing/2014/main" val="2181715604"/>
                    </a:ext>
                  </a:extLst>
                </a:gridCol>
                <a:gridCol w="3640667">
                  <a:extLst>
                    <a:ext uri="{9D8B030D-6E8A-4147-A177-3AD203B41FA5}">
                      <a16:colId xmlns:a16="http://schemas.microsoft.com/office/drawing/2014/main" val="2625133"/>
                    </a:ext>
                  </a:extLst>
                </a:gridCol>
                <a:gridCol w="3640667">
                  <a:extLst>
                    <a:ext uri="{9D8B030D-6E8A-4147-A177-3AD203B41FA5}">
                      <a16:colId xmlns:a16="http://schemas.microsoft.com/office/drawing/2014/main" val="1216982686"/>
                    </a:ext>
                  </a:extLst>
                </a:gridCol>
              </a:tblGrid>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042596011"/>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976692025"/>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80841305"/>
                  </a:ext>
                </a:extLst>
              </a:tr>
              <a:tr h="1091161">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3887267816"/>
                  </a:ext>
                </a:extLst>
              </a:tr>
            </a:tbl>
          </a:graphicData>
        </a:graphic>
      </p:graphicFrame>
      <p:sp>
        <p:nvSpPr>
          <p:cNvPr id="6" name="文字方塊 5">
            <a:extLst>
              <a:ext uri="{FF2B5EF4-FFF2-40B4-BE49-F238E27FC236}">
                <a16:creationId xmlns:a16="http://schemas.microsoft.com/office/drawing/2014/main" id="{55B79961-91FA-422C-8276-72BCD351A1ED}"/>
              </a:ext>
            </a:extLst>
          </p:cNvPr>
          <p:cNvSpPr txBox="1"/>
          <p:nvPr/>
        </p:nvSpPr>
        <p:spPr>
          <a:xfrm>
            <a:off x="5234224"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潘凌徵</a:t>
            </a:r>
            <a:endParaRPr lang="zh-TW" altLang="en-US" sz="3600" b="1" dirty="0"/>
          </a:p>
        </p:txBody>
      </p:sp>
      <p:sp>
        <p:nvSpPr>
          <p:cNvPr id="8" name="文字方塊 7">
            <a:extLst>
              <a:ext uri="{FF2B5EF4-FFF2-40B4-BE49-F238E27FC236}">
                <a16:creationId xmlns:a16="http://schemas.microsoft.com/office/drawing/2014/main" id="{ACBA5114-9CE5-285D-6881-2260A2E2232D}"/>
              </a:ext>
            </a:extLst>
          </p:cNvPr>
          <p:cNvSpPr txBox="1"/>
          <p:nvPr/>
        </p:nvSpPr>
        <p:spPr>
          <a:xfrm>
            <a:off x="8910781"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吳姿儀</a:t>
            </a:r>
            <a:endParaRPr lang="zh-TW" altLang="en-US" sz="3600" b="1" dirty="0"/>
          </a:p>
        </p:txBody>
      </p:sp>
      <p:sp>
        <p:nvSpPr>
          <p:cNvPr id="10" name="文字方塊 9">
            <a:extLst>
              <a:ext uri="{FF2B5EF4-FFF2-40B4-BE49-F238E27FC236}">
                <a16:creationId xmlns:a16="http://schemas.microsoft.com/office/drawing/2014/main" id="{FF034305-7B57-847B-2049-EBEDED0BE331}"/>
              </a:ext>
            </a:extLst>
          </p:cNvPr>
          <p:cNvSpPr txBox="1"/>
          <p:nvPr/>
        </p:nvSpPr>
        <p:spPr>
          <a:xfrm>
            <a:off x="1354953" y="2971465"/>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口頭報告</a:t>
            </a:r>
            <a:endParaRPr lang="zh-TW" altLang="en-US" sz="3600" b="1" dirty="0">
              <a:solidFill>
                <a:srgbClr val="1D1D20"/>
              </a:solidFill>
            </a:endParaRPr>
          </a:p>
        </p:txBody>
      </p:sp>
      <p:sp>
        <p:nvSpPr>
          <p:cNvPr id="11" name="文字方塊 10">
            <a:extLst>
              <a:ext uri="{FF2B5EF4-FFF2-40B4-BE49-F238E27FC236}">
                <a16:creationId xmlns:a16="http://schemas.microsoft.com/office/drawing/2014/main" id="{EB7C924C-4D1A-D0DF-0D9A-0A99290C2251}"/>
              </a:ext>
            </a:extLst>
          </p:cNvPr>
          <p:cNvSpPr txBox="1"/>
          <p:nvPr/>
        </p:nvSpPr>
        <p:spPr>
          <a:xfrm>
            <a:off x="1354953" y="4067191"/>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書面文件</a:t>
            </a:r>
            <a:endParaRPr lang="zh-TW" altLang="en-US" sz="3600" b="1" dirty="0">
              <a:solidFill>
                <a:srgbClr val="1D1D20"/>
              </a:solidFill>
            </a:endParaRPr>
          </a:p>
        </p:txBody>
      </p:sp>
      <p:sp>
        <p:nvSpPr>
          <p:cNvPr id="12" name="文字方塊 11">
            <a:extLst>
              <a:ext uri="{FF2B5EF4-FFF2-40B4-BE49-F238E27FC236}">
                <a16:creationId xmlns:a16="http://schemas.microsoft.com/office/drawing/2014/main" id="{C13CCD94-E097-A3C1-271C-64868FD05877}"/>
              </a:ext>
            </a:extLst>
          </p:cNvPr>
          <p:cNvSpPr txBox="1"/>
          <p:nvPr/>
        </p:nvSpPr>
        <p:spPr>
          <a:xfrm>
            <a:off x="1354953" y="5149062"/>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程式設計</a:t>
            </a:r>
            <a:endParaRPr lang="zh-TW" altLang="en-US" sz="3600" b="1" dirty="0">
              <a:solidFill>
                <a:srgbClr val="1D1D20"/>
              </a:solidFill>
            </a:endParaRPr>
          </a:p>
        </p:txBody>
      </p:sp>
      <p:sp>
        <p:nvSpPr>
          <p:cNvPr id="13" name="文字方塊 12">
            <a:extLst>
              <a:ext uri="{FF2B5EF4-FFF2-40B4-BE49-F238E27FC236}">
                <a16:creationId xmlns:a16="http://schemas.microsoft.com/office/drawing/2014/main" id="{1C9B665F-4DEE-1475-D9DF-1F625611A288}"/>
              </a:ext>
            </a:extLst>
          </p:cNvPr>
          <p:cNvSpPr txBox="1"/>
          <p:nvPr/>
        </p:nvSpPr>
        <p:spPr>
          <a:xfrm>
            <a:off x="5401737"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4" name="文字方塊 13">
            <a:extLst>
              <a:ext uri="{FF2B5EF4-FFF2-40B4-BE49-F238E27FC236}">
                <a16:creationId xmlns:a16="http://schemas.microsoft.com/office/drawing/2014/main" id="{CD726181-25C2-7335-58E8-ECB89F8F57D6}"/>
              </a:ext>
            </a:extLst>
          </p:cNvPr>
          <p:cNvSpPr txBox="1"/>
          <p:nvPr/>
        </p:nvSpPr>
        <p:spPr>
          <a:xfrm>
            <a:off x="9078294" y="515343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5" name="文字方塊 14">
            <a:extLst>
              <a:ext uri="{FF2B5EF4-FFF2-40B4-BE49-F238E27FC236}">
                <a16:creationId xmlns:a16="http://schemas.microsoft.com/office/drawing/2014/main" id="{4DD5EDD5-DAE8-3284-E0C6-949D4F3E9DAD}"/>
              </a:ext>
            </a:extLst>
          </p:cNvPr>
          <p:cNvSpPr txBox="1"/>
          <p:nvPr/>
        </p:nvSpPr>
        <p:spPr>
          <a:xfrm>
            <a:off x="5401737"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6" name="文字方塊 15">
            <a:extLst>
              <a:ext uri="{FF2B5EF4-FFF2-40B4-BE49-F238E27FC236}">
                <a16:creationId xmlns:a16="http://schemas.microsoft.com/office/drawing/2014/main" id="{EB99C4CB-A2B4-44F5-9931-1A67E0FAEE79}"/>
              </a:ext>
            </a:extLst>
          </p:cNvPr>
          <p:cNvSpPr txBox="1"/>
          <p:nvPr/>
        </p:nvSpPr>
        <p:spPr>
          <a:xfrm>
            <a:off x="9078294"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7" name="文字方塊 16">
            <a:extLst>
              <a:ext uri="{FF2B5EF4-FFF2-40B4-BE49-F238E27FC236}">
                <a16:creationId xmlns:a16="http://schemas.microsoft.com/office/drawing/2014/main" id="{EDFCEA03-0061-D7C9-4F03-4F50BA0B8D23}"/>
              </a:ext>
            </a:extLst>
          </p:cNvPr>
          <p:cNvSpPr txBox="1"/>
          <p:nvPr/>
        </p:nvSpPr>
        <p:spPr>
          <a:xfrm>
            <a:off x="9078294"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8" name="文字方塊 17">
            <a:extLst>
              <a:ext uri="{FF2B5EF4-FFF2-40B4-BE49-F238E27FC236}">
                <a16:creationId xmlns:a16="http://schemas.microsoft.com/office/drawing/2014/main" id="{DB49B7B3-67C8-3FC1-2487-FE1B6EAF53F0}"/>
              </a:ext>
            </a:extLst>
          </p:cNvPr>
          <p:cNvSpPr txBox="1"/>
          <p:nvPr/>
        </p:nvSpPr>
        <p:spPr>
          <a:xfrm>
            <a:off x="5401737" y="514310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Tree>
    <p:extLst>
      <p:ext uri="{BB962C8B-B14F-4D97-AF65-F5344CB8AC3E}">
        <p14:creationId xmlns:p14="http://schemas.microsoft.com/office/powerpoint/2010/main" val="237063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6</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潘凌徵</a:t>
            </a:r>
            <a:endParaRPr lang="en-US" dirty="0"/>
          </a:p>
        </p:txBody>
      </p:sp>
      <p:pic>
        <p:nvPicPr>
          <p:cNvPr id="27" name="圖片 26">
            <a:extLst>
              <a:ext uri="{FF2B5EF4-FFF2-40B4-BE49-F238E27FC236}">
                <a16:creationId xmlns:a16="http://schemas.microsoft.com/office/drawing/2014/main" id="{7224CE6E-FB88-6E52-8495-71A092C83921}"/>
              </a:ext>
            </a:extLst>
          </p:cNvPr>
          <p:cNvPicPr>
            <a:picLocks noChangeAspect="1"/>
          </p:cNvPicPr>
          <p:nvPr/>
        </p:nvPicPr>
        <p:blipFill>
          <a:blip r:embed="rId3"/>
          <a:stretch>
            <a:fillRect/>
          </a:stretch>
        </p:blipFill>
        <p:spPr>
          <a:xfrm>
            <a:off x="0" y="1380058"/>
            <a:ext cx="12192000" cy="4097884"/>
          </a:xfrm>
          <a:prstGeom prst="rect">
            <a:avLst/>
          </a:prstGeom>
        </p:spPr>
      </p:pic>
    </p:spTree>
    <p:extLst>
      <p:ext uri="{BB962C8B-B14F-4D97-AF65-F5344CB8AC3E}">
        <p14:creationId xmlns:p14="http://schemas.microsoft.com/office/powerpoint/2010/main" val="42271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7</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吳姿儀</a:t>
            </a:r>
            <a:endParaRPr lang="en-US" dirty="0"/>
          </a:p>
        </p:txBody>
      </p:sp>
      <p:pic>
        <p:nvPicPr>
          <p:cNvPr id="3" name="圖片 2" descr="一張含有 文字 的圖片&#10;&#10;自動產生的描述">
            <a:extLst>
              <a:ext uri="{FF2B5EF4-FFF2-40B4-BE49-F238E27FC236}">
                <a16:creationId xmlns:a16="http://schemas.microsoft.com/office/drawing/2014/main" id="{3C2CB287-1A81-99BA-0388-5CA4086D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8422"/>
            <a:ext cx="12192000" cy="4601155"/>
          </a:xfrm>
          <a:prstGeom prst="rect">
            <a:avLst/>
          </a:prstGeom>
        </p:spPr>
      </p:pic>
    </p:spTree>
    <p:extLst>
      <p:ext uri="{BB962C8B-B14F-4D97-AF65-F5344CB8AC3E}">
        <p14:creationId xmlns:p14="http://schemas.microsoft.com/office/powerpoint/2010/main" val="325367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3</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分析主題</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819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9</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05</a:t>
            </a: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03</a:t>
            </a: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02</a:t>
            </a: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01</a:t>
            </a: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04</a:t>
            </a: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542703"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各類影片類型的數量</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578261" y="6119320"/>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各類影片的觀看人數</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583661" y="3491737"/>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20</a:t>
            </a:r>
            <a:r>
              <a:rPr lang="zh-TW" altLang="en-US" sz="2000" dirty="0">
                <a:latin typeface="微軟正黑體" panose="020B0604030504040204" pitchFamily="34" charset="-120"/>
                <a:ea typeface="微軟正黑體" panose="020B0604030504040204" pitchFamily="34" charset="-120"/>
              </a:rPr>
              <a:t>名頻道最受人喜歡</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66002"/>
            <a:ext cx="397532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一周中哪一天最適合上架的影片</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7924800" y="3491068"/>
            <a:ext cx="426720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一天中哪一個時間最適合上架的影片</a:t>
            </a:r>
          </a:p>
        </p:txBody>
      </p:sp>
    </p:spTree>
    <p:extLst>
      <p:ext uri="{BB962C8B-B14F-4D97-AF65-F5344CB8AC3E}">
        <p14:creationId xmlns:p14="http://schemas.microsoft.com/office/powerpoint/2010/main" val="40300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theme/theme1.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D72EFAB4A04C45A19B5DB6E07EC260" ma:contentTypeVersion="4" ma:contentTypeDescription="Create a new document." ma:contentTypeScope="" ma:versionID="e2f5b1b5f79f530fab1df572c5662cae">
  <xsd:schema xmlns:xsd="http://www.w3.org/2001/XMLSchema" xmlns:xs="http://www.w3.org/2001/XMLSchema" xmlns:p="http://schemas.microsoft.com/office/2006/metadata/properties" xmlns:ns3="14d5fb8e-dcf6-418b-8b06-012f615cbda8" targetNamespace="http://schemas.microsoft.com/office/2006/metadata/properties" ma:root="true" ma:fieldsID="59b4d902d67244c2ea280972efa777cf" ns3:_="">
    <xsd:import namespace="14d5fb8e-dcf6-418b-8b06-012f615cbda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5fb8e-dcf6-418b-8b06-012f615cbd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7044F0-97C7-4676-9C3F-06CD94F5CF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5fb8e-dcf6-418b-8b06-012f615cbd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05DD1F-7BAF-48D0-B6A3-AD4A9CD70D1E}">
  <ds:schemaRefs>
    <ds:schemaRef ds:uri="http://schemas.microsoft.com/sharepoint/v3/contenttype/forms"/>
  </ds:schemaRefs>
</ds:datastoreItem>
</file>

<file path=customXml/itemProps3.xml><?xml version="1.0" encoding="utf-8"?>
<ds:datastoreItem xmlns:ds="http://schemas.openxmlformats.org/officeDocument/2006/customXml" ds:itemID="{7B4BBD04-2EB9-4C50-B6CE-7E1ADEFE7E7C}">
  <ds:schemaRef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http://purl.org/dc/dcmitype/"/>
    <ds:schemaRef ds:uri="14d5fb8e-dcf6-418b-8b06-012f615cbda8"/>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29013</TotalTime>
  <Words>1582</Words>
  <Application>Microsoft Office PowerPoint</Application>
  <PresentationFormat>寬螢幕</PresentationFormat>
  <Paragraphs>325</Paragraphs>
  <Slides>54</Slides>
  <Notes>53</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54</vt:i4>
      </vt:variant>
    </vt:vector>
  </HeadingPairs>
  <TitlesOfParts>
    <vt:vector size="65" baseType="lpstr">
      <vt:lpstr>FontAwesome</vt:lpstr>
      <vt:lpstr>微軟正黑體</vt:lpstr>
      <vt:lpstr>Abadi</vt:lpstr>
      <vt:lpstr>Arial</vt:lpstr>
      <vt:lpstr>Calibri</vt:lpstr>
      <vt:lpstr>Calibri Light</vt:lpstr>
      <vt:lpstr>Open Sans</vt:lpstr>
      <vt:lpstr>Titillium Web</vt:lpstr>
      <vt:lpstr>Office Theme</vt:lpstr>
      <vt:lpstr>Blank</vt:lpstr>
      <vt:lpstr>TITLES</vt:lpstr>
      <vt:lpstr>PowerPoint 簡報</vt:lpstr>
      <vt:lpstr>目錄</vt:lpstr>
      <vt:lpstr>題目說明</vt:lpstr>
      <vt:lpstr>題目說明</vt:lpstr>
      <vt:lpstr>環境說明</vt:lpstr>
      <vt:lpstr>環境設置</vt:lpstr>
      <vt:lpstr>環境設置</vt:lpstr>
      <vt:lpstr>分析主題</vt:lpstr>
      <vt:lpstr>主題</vt:lpstr>
      <vt:lpstr>主題</vt:lpstr>
      <vt:lpstr>資料集說明</vt:lpstr>
      <vt:lpstr>資料集 - 原始csv欄位說明</vt:lpstr>
      <vt:lpstr>資料集 - 原始csv</vt:lpstr>
      <vt:lpstr>資料集 – 處理過csv欄位說明</vt:lpstr>
      <vt:lpstr>資料集 – 處理過csv</vt:lpstr>
      <vt:lpstr>程式說明</vt:lpstr>
      <vt:lpstr>Import</vt:lpstr>
      <vt:lpstr>Read_csv(讀資料集)</vt:lpstr>
      <vt:lpstr>Read_csv(讀資料集)</vt:lpstr>
      <vt:lpstr>Read_csv(讀資料集)</vt:lpstr>
      <vt:lpstr>Pic1 - 各類影片類型的數量 </vt:lpstr>
      <vt:lpstr>Pic1 - 各類影片類型的數量 </vt:lpstr>
      <vt:lpstr>Pic2 - 各類影片的觀看人數</vt:lpstr>
      <vt:lpstr>Pic2 - 各類影片的觀看人數</vt:lpstr>
      <vt:lpstr>Pic3 - 前20名頻道最受人喜歡</vt:lpstr>
      <vt:lpstr>Pic3 - 前20名頻道最受人喜歡(資料處理)</vt:lpstr>
      <vt:lpstr>Pic3 - 前20名頻道最受人喜歡</vt:lpstr>
      <vt:lpstr>Pic3 - 前20名頻道最受人喜歡</vt:lpstr>
      <vt:lpstr>Pic4 - 一周中哪一天最適合上架影片</vt:lpstr>
      <vt:lpstr>Pic4 - 一周中哪一天最適合上架影片(資料處理)</vt:lpstr>
      <vt:lpstr>Pic4 - 一周中哪一天最適合上架影片(資料處理)</vt:lpstr>
      <vt:lpstr>Pic4 - 一周中哪一天最適合上架影片(資料處理)</vt:lpstr>
      <vt:lpstr>Pic5 - 一天中哪一個時間最適合上架影片</vt:lpstr>
      <vt:lpstr>Pic5 - 一天中哪一個時間最適合上架影片(資料處理)</vt:lpstr>
      <vt:lpstr>Pic5 - 一天中哪一個時間最適合上架影片</vt:lpstr>
      <vt:lpstr>Pic5 - 一天中哪一個時間最適合上架影片</vt:lpstr>
      <vt:lpstr>Pic6 - 前十部熱門影片觀看數、喜歡數、不喜歡數、留言數</vt:lpstr>
      <vt:lpstr>PowerPoint 簡報</vt:lpstr>
      <vt:lpstr>Pic7 - 標題長度與觀看數的關係</vt:lpstr>
      <vt:lpstr>Pic7 - 標題長度與觀看數的關係</vt:lpstr>
      <vt:lpstr>Pic7 - 標題長度與觀看數的關係</vt:lpstr>
      <vt:lpstr>Pic8 - 各個國家中影片標題中哪些字最容易出現</vt:lpstr>
      <vt:lpstr>Pic8 - 各個國家中影片標題中哪些字最容易出現</vt:lpstr>
      <vt:lpstr>Pic8 - 各個國家中影片標題中哪些字最容易出現(美國)</vt:lpstr>
      <vt:lpstr>Pic8 - 各個國家中影片標題中哪些字最容易出現(韓國)</vt:lpstr>
      <vt:lpstr>Pic9 - 時間軸跟影片類型與觀看數的關係</vt:lpstr>
      <vt:lpstr>Pic9 - 時間軸跟影片類型與觀看數的關係</vt:lpstr>
      <vt:lpstr>Pic9 - 時間軸跟影片類型與觀看數的關係(All)</vt:lpstr>
      <vt:lpstr>Pic9 - 時間軸跟影片類型與觀看數的關係(People &amp; Blogs)</vt:lpstr>
      <vt:lpstr>Pic10 - 喜歡數、留言數的互相比較</vt:lpstr>
      <vt:lpstr>Pic10 - 喜歡數、留言數的互相比較</vt:lpstr>
      <vt:lpstr>Pic10 - 喜歡數、留言數的互相比較</vt:lpstr>
      <vt:lpstr>參考資料</vt:lpstr>
      <vt:lpstr>組員工作分配表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större - a multipurpose PowerPoint template</dc:title>
  <dc:creator>showeet.com</dc:creator>
  <dc:description>© Copyright Showeet.com</dc:description>
  <cp:lastModifiedBy>吳姿儀</cp:lastModifiedBy>
  <cp:revision>37</cp:revision>
  <dcterms:created xsi:type="dcterms:W3CDTF">2016-07-27T20:38:12Z</dcterms:created>
  <dcterms:modified xsi:type="dcterms:W3CDTF">2022-06-14T07:26:29Z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0x01010008D72EFAB4A04C45A19B5DB6E07EC260</vt:lpwstr>
  </property>
</Properties>
</file>